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83" r:id="rId2"/>
    <p:sldId id="258" r:id="rId3"/>
    <p:sldId id="259" r:id="rId4"/>
    <p:sldId id="256" r:id="rId5"/>
    <p:sldId id="28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FF00"/>
    <a:srgbClr val="008000"/>
    <a:srgbClr val="FF00FF"/>
    <a:srgbClr val="009900"/>
    <a:srgbClr val="006600"/>
    <a:srgbClr val="FF0000"/>
    <a:srgbClr val="A5002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5" autoAdjust="0"/>
    <p:restoredTop sz="9466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3573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3574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4E469-3509-45FC-89AE-A0177A575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C102E-CD84-4D2B-AA0E-ECE882D50C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D8AA0A-144D-4C25-B15A-6695A39EF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5EE01-477A-4087-9A1E-599D6AB176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4FA919-C1CF-4AA8-8386-A479F34FCD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49210B-1BE2-445A-8786-90CB1A47C0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62C97-831D-491D-AB23-5227B994D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D3B21-9A41-4438-B1F6-4EE18258A4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2BD5C-00A3-4DA9-89BF-C7102C5736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33548B-6D3A-44CB-B376-53CDAFA1C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71B2C6-8D82-457C-98E4-ECEBB64A32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678793-224E-40E2-AD74-01224E51BE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2531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2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3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4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5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6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7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8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39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0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1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2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3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4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5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6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7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548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2549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2550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2551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52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1pPr>
          </a:lstStyle>
          <a:p>
            <a:pPr>
              <a:defRPr/>
            </a:pPr>
            <a:fld id="{CB0776F9-2859-48E6-98F7-C547BCBCCE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6" r:id="rId1"/>
    <p:sldLayoutId id="2147483675" r:id="rId2"/>
    <p:sldLayoutId id="2147483674" r:id="rId3"/>
    <p:sldLayoutId id="2147483673" r:id="rId4"/>
    <p:sldLayoutId id="2147483672" r:id="rId5"/>
    <p:sldLayoutId id="2147483671" r:id="rId6"/>
    <p:sldLayoutId id="2147483670" r:id="rId7"/>
    <p:sldLayoutId id="2147483669" r:id="rId8"/>
    <p:sldLayoutId id="2147483668" r:id="rId9"/>
    <p:sldLayoutId id="2147483667" r:id="rId10"/>
    <p:sldLayoutId id="2147483666" r:id="rId11"/>
    <p:sldLayoutId id="2147483665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60350"/>
            <a:ext cx="7772400" cy="3024188"/>
          </a:xfrm>
        </p:spPr>
        <p:txBody>
          <a:bodyPr/>
          <a:lstStyle/>
          <a:p>
            <a:pPr eaLnBrk="1" hangingPunct="1">
              <a:defRPr/>
            </a:pPr>
            <a:r>
              <a:rPr lang="uk-UA" sz="2800">
                <a:solidFill>
                  <a:srgbClr val="0033CC"/>
                </a:solidFill>
              </a:rPr>
              <a:t>УПРАВЛІННЯ ОСВІТИ І НАУКИ ЧЕРНІГІВСЬКОЇ ОБЛДЕРЖАДМІНІСТРАЦІЇ</a:t>
            </a:r>
            <a:r>
              <a:rPr lang="uk-UA" sz="3200">
                <a:solidFill>
                  <a:srgbClr val="0033CC"/>
                </a:solidFill>
              </a:rPr>
              <a:t/>
            </a:r>
            <a:br>
              <a:rPr lang="uk-UA" sz="3200">
                <a:solidFill>
                  <a:srgbClr val="0033CC"/>
                </a:solidFill>
              </a:rPr>
            </a:br>
            <a:r>
              <a:rPr lang="uk-UA" sz="2800">
                <a:solidFill>
                  <a:srgbClr val="0033CC"/>
                </a:solidFill>
              </a:rPr>
              <a:t>Комунальний заклад ,,Чернігівський навчально-реабілітаційний центр</a:t>
            </a:r>
            <a:r>
              <a:rPr lang="en-US" sz="2800">
                <a:solidFill>
                  <a:srgbClr val="0033CC"/>
                </a:solidFill>
              </a:rPr>
              <a:t>”</a:t>
            </a:r>
            <a:r>
              <a:rPr lang="uk-UA" sz="2800">
                <a:solidFill>
                  <a:srgbClr val="0033CC"/>
                </a:solidFill>
              </a:rPr>
              <a:t/>
            </a:r>
            <a:br>
              <a:rPr lang="uk-UA" sz="2800">
                <a:solidFill>
                  <a:srgbClr val="0033CC"/>
                </a:solidFill>
              </a:rPr>
            </a:br>
            <a:r>
              <a:rPr lang="uk-UA" sz="2800">
                <a:solidFill>
                  <a:srgbClr val="0033CC"/>
                </a:solidFill>
              </a:rPr>
              <a:t>Чернігівської обласної ради</a:t>
            </a:r>
            <a:r>
              <a:rPr lang="uk-UA" sz="2800"/>
              <a:t/>
            </a:r>
            <a:br>
              <a:rPr lang="uk-UA" sz="2800"/>
            </a:br>
            <a:endParaRPr lang="ru-RU" sz="280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258888" y="3644900"/>
            <a:ext cx="64008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uk-UA" sz="2800" b="1" i="1">
                <a:solidFill>
                  <a:srgbClr val="0033CC"/>
                </a:solidFill>
              </a:rPr>
              <a:t>Матеріали обласного етапу Всеукраїнського конкурсу навчально-дослідних земельних ділянок</a:t>
            </a:r>
          </a:p>
          <a:p>
            <a:pPr eaLnBrk="1" hangingPunct="1">
              <a:lnSpc>
                <a:spcPct val="90000"/>
              </a:lnSpc>
              <a:defRPr/>
            </a:pPr>
            <a:endParaRPr lang="uk-UA" sz="2800" b="1" i="1">
              <a:solidFill>
                <a:srgbClr val="6666FF"/>
              </a:solidFill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ru-RU" sz="2800" b="1">
              <a:solidFill>
                <a:srgbClr val="6666FF"/>
              </a:solidFill>
            </a:endParaRPr>
          </a:p>
        </p:txBody>
      </p:sp>
      <p:sp>
        <p:nvSpPr>
          <p:cNvPr id="75783" name="Rectangle 7"/>
          <p:cNvSpPr>
            <a:spLocks noChangeArrowheads="1"/>
          </p:cNvSpPr>
          <p:nvPr/>
        </p:nvSpPr>
        <p:spPr bwMode="auto">
          <a:xfrm>
            <a:off x="3924300" y="6237288"/>
            <a:ext cx="16525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  <a:defRPr/>
            </a:pPr>
            <a:r>
              <a:rPr lang="uk-UA" b="1" i="1">
                <a:solidFill>
                  <a:srgbClr val="00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Чернігів 2017</a:t>
            </a:r>
            <a:endParaRPr lang="ru-RU" b="1" i="1">
              <a:solidFill>
                <a:srgbClr val="0033CC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200" i="1" smtClean="0">
                <a:solidFill>
                  <a:srgbClr val="FFFF00"/>
                </a:solidFill>
                <a:effectLst/>
              </a:rPr>
              <a:t>Мета навчально-дослідної земельної ділянки Комунального закладу ,,Чернігівський навчально-реабілітаційний центр</a:t>
            </a:r>
            <a:r>
              <a:rPr lang="en-US" sz="2200" i="1" smtClean="0">
                <a:solidFill>
                  <a:srgbClr val="FFFF00"/>
                </a:solidFill>
                <a:effectLst/>
              </a:rPr>
              <a:t>”</a:t>
            </a:r>
            <a:r>
              <a:rPr lang="uk-UA" sz="2200" i="1" smtClean="0">
                <a:solidFill>
                  <a:srgbClr val="FFFF00"/>
                </a:solidFill>
                <a:effectLst/>
              </a:rPr>
              <a:t> Чернігівської обласної ради:</a:t>
            </a:r>
            <a:endParaRPr lang="ru-RU" sz="2200" i="1" smtClean="0">
              <a:solidFill>
                <a:srgbClr val="FFFF00"/>
              </a:solidFill>
              <a:effectLst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uk-UA" sz="1800" b="1">
                <a:solidFill>
                  <a:schemeClr val="tx2"/>
                </a:solidFill>
                <a:latin typeface="Verdana" pitchFamily="34" charset="0"/>
              </a:rPr>
              <a:t>покращити ефективність трудового виховання учнів, посилити практичне спрямування викладання, поглибити знання з ботаніки, природознавства;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>
                <a:solidFill>
                  <a:schemeClr val="tx2"/>
                </a:solidFill>
                <a:latin typeface="Verdana" pitchFamily="34" charset="0"/>
              </a:rPr>
              <a:t>формувати уміння  і навички, організації позакласної юннатівської і дослідницької, еколого-природоохоронної діяльності, продуктивної праці школярів. Вчити школярів самостійно проводити нескладні дослідження, творчо розв’язувати посильні для них завдання народногосподарського значення, пропонувати нові досягнення науки і передової практики;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>
                <a:solidFill>
                  <a:schemeClr val="tx2"/>
                </a:solidFill>
                <a:latin typeface="Verdana" pitchFamily="34" charset="0"/>
              </a:rPr>
              <a:t>перевіряти окремі теоретичні положення біологічної науки на практиці, учні засвоюють основи сільськогосподарського виробництва, поглиблюють, конкретизують і закріплюють знання з ботаніки, селекції і генетики, раціонального природокористування;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uk-UA" sz="1800" b="1">
                <a:solidFill>
                  <a:schemeClr val="tx2"/>
                </a:solidFill>
                <a:latin typeface="Verdana" pitchFamily="34" charset="0"/>
              </a:rPr>
              <a:t>виховувати в учнів свідоме відношення до праці, колективізму, організованості, бажання проводити дослідження в природі. Виховувати в них глибокий інтерес і любов до праці, готувати їх до життя, до свідомого вибору майбутньої професії.</a:t>
            </a:r>
            <a:endParaRPr lang="ru-RU" sz="1800" b="1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600" b="1">
              <a:solidFill>
                <a:schemeClr val="tx2"/>
              </a:solidFill>
              <a:latin typeface="Verdana" pitchFamily="34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1400" b="1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200" i="1" smtClean="0">
                <a:solidFill>
                  <a:srgbClr val="FFFF00"/>
                </a:solidFill>
                <a:effectLst/>
              </a:rPr>
              <a:t>Завдання навчально-дослідної земельної ділянки Комунального закладу ,,Чернігівський навчально-реабілітаційний центр</a:t>
            </a:r>
            <a:r>
              <a:rPr lang="en-US" sz="2200" i="1" smtClean="0">
                <a:solidFill>
                  <a:srgbClr val="FFFF00"/>
                </a:solidFill>
                <a:effectLst/>
              </a:rPr>
              <a:t>”</a:t>
            </a:r>
            <a:r>
              <a:rPr lang="uk-UA" sz="2200" i="1" smtClean="0">
                <a:solidFill>
                  <a:srgbClr val="FFFF00"/>
                </a:solidFill>
                <a:effectLst/>
              </a:rPr>
              <a:t> Чернігівської обласної ради:</a:t>
            </a:r>
            <a:endParaRPr lang="ru-RU" sz="2200" i="1" smtClean="0">
              <a:solidFill>
                <a:srgbClr val="FFFF00"/>
              </a:solidFill>
              <a:effectLst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lnSpc>
                <a:spcPct val="80000"/>
              </a:lnSpc>
              <a:defRPr/>
            </a:pPr>
            <a:r>
              <a:rPr lang="uk-UA" sz="1800" b="1">
                <a:solidFill>
                  <a:schemeClr val="tx2"/>
                </a:solidFill>
              </a:rPr>
              <a:t>учні працюють на ділянці в процесі трудового навчання, вивчення біології, природознавства. Тут організовується суспільно-корисна праця, навчальна трудова практика школярів, позакласна юнацька робота, дослідницька та природоохоронна робота. Робота з учнями на навчально-дослідницькій ділянці проводять вчителі початкових класів, біології, трудового навчання, класні керівники, вихователі;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1800" b="1">
                <a:solidFill>
                  <a:schemeClr val="tx2"/>
                </a:solidFill>
              </a:rPr>
              <a:t>організація роботи школярів на шкільній ділянці в період літніх канікул. Для цього створюємо графік чергувань вчителів, вихователів, учнів на шкільній ділянці під час літніх канікул. З вчителями, вихователями, які будуть організовувати роботу учнів влітку проводимо інструктаж, забезпечуючи їх всім необхідним для виконання роботи на ділянці;</a:t>
            </a:r>
          </a:p>
          <a:p>
            <a:pPr algn="just" eaLnBrk="1" hangingPunct="1">
              <a:lnSpc>
                <a:spcPct val="80000"/>
              </a:lnSpc>
              <a:defRPr/>
            </a:pPr>
            <a:r>
              <a:rPr lang="uk-UA" sz="2000" b="1">
                <a:solidFill>
                  <a:schemeClr val="tx2"/>
                </a:solidFill>
              </a:rPr>
              <a:t>сільськогосподарська продукція, яка вирощена на пришкільній ділянці використовується для організації харчування учнів в шкільній їдальні.  Підвищення педагогічної ефективності роботи на шкільній ділянці – основна турбота вчителів, які організовують навчання, суспільно-корисну працю учнів.</a:t>
            </a:r>
            <a:endParaRPr lang="ru-RU" sz="2000" b="1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2000" b="1">
              <a:solidFill>
                <a:schemeClr val="tx2"/>
              </a:solidFill>
            </a:endParaRPr>
          </a:p>
          <a:p>
            <a:pPr algn="just" eaLnBrk="1" hangingPunct="1">
              <a:lnSpc>
                <a:spcPct val="80000"/>
              </a:lnSpc>
              <a:defRPr/>
            </a:pPr>
            <a:endParaRPr lang="ru-RU" sz="1800" b="1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>
                <a:solidFill>
                  <a:srgbClr val="00FF00"/>
                </a:solidFill>
              </a:rPr>
              <a:t>Зав</a:t>
            </a:r>
            <a:r>
              <a:rPr lang="uk-UA" sz="2800">
                <a:solidFill>
                  <a:srgbClr val="00FF00"/>
                </a:solidFill>
              </a:rPr>
              <a:t>і</a:t>
            </a:r>
            <a:r>
              <a:rPr lang="ru-RU" sz="2800">
                <a:solidFill>
                  <a:srgbClr val="00FF00"/>
                </a:solidFill>
              </a:rPr>
              <a:t>дувач ділянкою – </a:t>
            </a:r>
            <a:br>
              <a:rPr lang="ru-RU" sz="2800">
                <a:solidFill>
                  <a:srgbClr val="00FF00"/>
                </a:solidFill>
              </a:rPr>
            </a:br>
            <a:r>
              <a:rPr lang="ru-RU" sz="2800">
                <a:solidFill>
                  <a:srgbClr val="00FF00"/>
                </a:solidFill>
              </a:rPr>
              <a:t>Крошка Любов Миколаївна</a:t>
            </a:r>
          </a:p>
        </p:txBody>
      </p:sp>
      <p:pic>
        <p:nvPicPr>
          <p:cNvPr id="19458" name="Picture 5" descr="IMG_46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347788"/>
            <a:ext cx="7345362" cy="551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277813"/>
            <a:ext cx="8713787" cy="6103937"/>
          </a:xfrm>
        </p:spPr>
        <p:txBody>
          <a:bodyPr/>
          <a:lstStyle/>
          <a:p>
            <a:pPr eaLnBrk="1" hangingPunct="1">
              <a:defRPr/>
            </a:pPr>
            <a:r>
              <a:rPr lang="uk-UA" sz="3600">
                <a:solidFill>
                  <a:srgbClr val="FFFF00"/>
                </a:solidFill>
              </a:rPr>
              <a:t>ВИСНОВОК</a:t>
            </a:r>
            <a:br>
              <a:rPr lang="uk-UA" sz="3600">
                <a:solidFill>
                  <a:srgbClr val="FFFF00"/>
                </a:solidFill>
              </a:rPr>
            </a:br>
            <a:r>
              <a:rPr lang="uk-UA" sz="2000"/>
              <a:t>Навчально-дослідна ділянка КЗ,,Чернігіаський навчально-реабілітаційний центр</a:t>
            </a:r>
            <a:r>
              <a:rPr lang="en-US" sz="2000"/>
              <a:t>”</a:t>
            </a:r>
            <a:r>
              <a:rPr lang="uk-UA" sz="2000"/>
              <a:t> Чернігівської обласної ради для учнів є основною базою для проведення навчальних та практичних занять, дослідницької роботи, де вони набувають умінь і навичок вирощування овочевих, польових, технічних , квітково-декоративних, плодово-ягідних культур. Крім того, праця несе в собі великий потенціал та максимально забезпечує всебічний розвиток дитини. Адже в трудовій діяльності закладені можливості для розумового, морального, естетичного, фізичного розвитку учнів, формування в них сенсорних та практичних дій. Спеціальне завдання роботи на навчально-дослідних ділянках для дітей з порушенням зору полягає  в його корекційній спрямованості. Трудова діяльність створює умови для корекції сенсорних, мисленнєвих, комунікативних та виконавчих функцій у дітей, їх фізичного та особистісного розвитку. В процесі праці дитина створює нове, що значно збагачує чуттєвий досвід, розширює уявлення про оточуюче.</a:t>
            </a:r>
            <a:endParaRPr lang="ru-RU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лен">
  <a:themeElements>
    <a:clrScheme name="Клен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Клен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лен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лен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лен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362</TotalTime>
  <Words>399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Times New Roman</vt:lpstr>
      <vt:lpstr>Arial</vt:lpstr>
      <vt:lpstr>Wingdings</vt:lpstr>
      <vt:lpstr>Calibri</vt:lpstr>
      <vt:lpstr>Verdana</vt:lpstr>
      <vt:lpstr>Клен</vt:lpstr>
      <vt:lpstr>Клен</vt:lpstr>
      <vt:lpstr>УПРАВЛІННЯ ОСВІТИ І НАУКИ ЧЕРНІГІВСЬКОЇ ОБЛДЕРЖАДМІНІСТРАЦІЇ Комунальний заклад ,,Чернігівський навчально-реабілітаційний центр” Чернігівської обласної ради </vt:lpstr>
      <vt:lpstr>Мета навчально-дослідної земельної ділянки Комунального закладу ,,Чернігівський навчально-реабілітаційний центр” Чернігівської обласної ради:</vt:lpstr>
      <vt:lpstr>Завдання навчально-дослідної земельної ділянки Комунального закладу ,,Чернігівський навчально-реабілітаційний центр” Чернігівської обласної ради:</vt:lpstr>
      <vt:lpstr>Завідувач ділянкою –  Крошка Любов Миколаївна</vt:lpstr>
      <vt:lpstr>ВИСНОВОК Навчально-дослідна ділянка КЗ,,Чернігіаський навчально-реабілітаційний центр” Чернігівської обласної ради для учнів є основною базою для проведення навчальних та практичних занять, дослідницької роботи, де вони набувають умінь і навичок вирощування овочевих, польових, технічних , квітково-декоративних, плодово-ягідних культур. Крім того, праця несе в собі великий потенціал та максимально забезпечує всебічний розвиток дитини. Адже в трудовій діяльності закладені можливості для розумового, морального, естетичного, фізичного розвитку учнів, формування в них сенсорних та практичних дій. Спеціальне завдання роботи на навчально-дослідних ділянках для дітей з порушенням зору полягає  в його корекційній спрямованості. Трудова діяльність створює умови для корекції сенсорних, мисленнєвих, комунікативних та виконавчих функцій у дітей, їх фізичного та особистісного розвитку. В процесі праці дитина створює нове, що значно збагачує чуттєвий досвід, розширює уявлення про оточуюче.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Lybov</dc:creator>
  <cp:lastModifiedBy>rghbn</cp:lastModifiedBy>
  <cp:revision>25</cp:revision>
  <dcterms:created xsi:type="dcterms:W3CDTF">2017-06-02T07:17:09Z</dcterms:created>
  <dcterms:modified xsi:type="dcterms:W3CDTF">2017-12-19T18:13:37Z</dcterms:modified>
</cp:coreProperties>
</file>