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90" r:id="rId2"/>
    <p:sldId id="256" r:id="rId3"/>
    <p:sldId id="289" r:id="rId4"/>
    <p:sldId id="258" r:id="rId5"/>
    <p:sldId id="292" r:id="rId6"/>
    <p:sldId id="293" r:id="rId7"/>
    <p:sldId id="291" r:id="rId8"/>
    <p:sldId id="286" r:id="rId9"/>
    <p:sldId id="282" r:id="rId10"/>
    <p:sldId id="294" r:id="rId11"/>
    <p:sldId id="262" r:id="rId12"/>
    <p:sldId id="277" r:id="rId13"/>
    <p:sldId id="278" r:id="rId14"/>
    <p:sldId id="263" r:id="rId15"/>
    <p:sldId id="265" r:id="rId16"/>
    <p:sldId id="297" r:id="rId17"/>
    <p:sldId id="288" r:id="rId18"/>
    <p:sldId id="296" r:id="rId19"/>
    <p:sldId id="295" r:id="rId20"/>
    <p:sldId id="266" r:id="rId21"/>
    <p:sldId id="267" r:id="rId22"/>
    <p:sldId id="268" r:id="rId23"/>
    <p:sldId id="269" r:id="rId24"/>
    <p:sldId id="273" r:id="rId25"/>
    <p:sldId id="271" r:id="rId26"/>
    <p:sldId id="272" r:id="rId27"/>
    <p:sldId id="281" r:id="rId28"/>
  </p:sldIdLst>
  <p:sldSz cx="9144000" cy="6858000" type="screen4x3"/>
  <p:notesSz cx="6858000" cy="9525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60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762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762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Arial" charset="0"/>
              </a:defRPr>
            </a:lvl1pPr>
          </a:lstStyle>
          <a:p>
            <a:pPr>
              <a:defRPr/>
            </a:pPr>
            <a:fld id="{6F2B2BD2-CAE9-482F-B751-655AC6928D42}" type="datetimeFigureOut">
              <a:rPr lang="ru-RU"/>
              <a:pPr>
                <a:defRPr/>
              </a:pPr>
              <a:t>26.02.2015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47750" y="714375"/>
            <a:ext cx="4762500" cy="35718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524375"/>
            <a:ext cx="5486400" cy="42862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047163"/>
            <a:ext cx="2971800" cy="4762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047163"/>
            <a:ext cx="2971800" cy="4762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Arial" charset="0"/>
              </a:defRPr>
            </a:lvl1pPr>
          </a:lstStyle>
          <a:p>
            <a:pPr>
              <a:defRPr/>
            </a:pPr>
            <a:fld id="{10765E67-7F8F-4050-A6F2-1B7CAB2DC8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38397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FD940944-DF9C-4B15-9CF7-7C1F7819557D}" type="slidenum">
              <a:rPr lang="ru-RU" smtClean="0"/>
              <a:pPr eaLnBrk="1" hangingPunct="1"/>
              <a:t>6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50387B47-050E-4628-874C-51AC8D35A660}" type="slidenum">
              <a:rPr lang="ru-RU" smtClean="0"/>
              <a:pPr eaLnBrk="1" hangingPunct="1"/>
              <a:t>20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F49FBBB6-5590-4EF9-B232-61C9BE2235A0}" type="slidenum">
              <a:rPr lang="ru-RU" smtClean="0"/>
              <a:pPr eaLnBrk="1" hangingPunct="1"/>
              <a:t>21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10F3BE6-0371-4F09-A673-EE8F58B92985}" type="slidenum">
              <a:rPr lang="ru-RU" smtClean="0"/>
              <a:pPr eaLnBrk="1" hangingPunct="1"/>
              <a:t>22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48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84A75CC4-E8BA-4EF1-8CFE-B6369288CE3F}" type="slidenum">
              <a:rPr lang="ru-RU" smtClean="0"/>
              <a:pPr eaLnBrk="1" hangingPunct="1"/>
              <a:t>23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635A9220-14C9-4020-8E69-19B7A65E404A}" type="slidenum">
              <a:rPr lang="ru-RU" smtClean="0"/>
              <a:pPr eaLnBrk="1" hangingPunct="1"/>
              <a:t>24</a:t>
            </a:fld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2F272292-0B51-44D4-A3F5-EEE355ABB13E}" type="slidenum">
              <a:rPr lang="ru-RU" smtClean="0"/>
              <a:pPr eaLnBrk="1" hangingPunct="1"/>
              <a:t>25</a:t>
            </a:fld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F6770FD9-CC3D-457F-94D3-787A6C50F83F}" type="slidenum">
              <a:rPr lang="ru-RU" smtClean="0"/>
              <a:pPr eaLnBrk="1" hangingPunct="1"/>
              <a:t>26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83DDA7-D40F-4D05-9E7C-7B772F982AC4}" type="datetimeFigureOut">
              <a:rPr lang="ru-RU"/>
              <a:pPr>
                <a:defRPr/>
              </a:pPr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A6C328-C5E8-4821-B9CB-5981126418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96633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6BD8EA-A060-4587-9811-161C193FA73B}" type="datetimeFigureOut">
              <a:rPr lang="ru-RU"/>
              <a:pPr>
                <a:defRPr/>
              </a:pPr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BC0984-4394-4C5F-B31A-06A1433E5B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077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3AC191-2FDF-4AE9-8607-DB9C1E3DF199}" type="datetimeFigureOut">
              <a:rPr lang="ru-RU"/>
              <a:pPr>
                <a:defRPr/>
              </a:pPr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B8E71E-D65C-4D6B-AAA0-62018CA4FA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3812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7C6F2D-532B-4DCB-A0BF-B8A24E250D4B}" type="datetimeFigureOut">
              <a:rPr lang="ru-RU"/>
              <a:pPr>
                <a:defRPr/>
              </a:pPr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8D3517-42F5-4381-B37D-D0B284EDAD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56616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A783E5-78CB-43BA-B6F1-4A1F6A7DF5CF}" type="datetimeFigureOut">
              <a:rPr lang="ru-RU"/>
              <a:pPr>
                <a:defRPr/>
              </a:pPr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B06257-4991-4EC5-B6A3-57F31E934D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16984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55BDBD-747E-4E57-89E6-9621617A0814}" type="datetimeFigureOut">
              <a:rPr lang="ru-RU"/>
              <a:pPr>
                <a:defRPr/>
              </a:pPr>
              <a:t>26.02.2015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501E0-A8F4-44F3-92DE-C0BF65C9CE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50646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4B1D2-2A80-408F-92EE-2F4CA656478A}" type="datetimeFigureOut">
              <a:rPr lang="ru-RU"/>
              <a:pPr>
                <a:defRPr/>
              </a:pPr>
              <a:t>26.02.2015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F1E9F4-F2A9-435C-8E07-FA268B6C72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51297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53BCD-6FDF-4E68-95AF-5A3BC8E5C929}" type="datetimeFigureOut">
              <a:rPr lang="ru-RU"/>
              <a:pPr>
                <a:defRPr/>
              </a:pPr>
              <a:t>26.02.2015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D8E7CE-3C82-497C-9229-9E0DE9FEE0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93872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DAF7B8-4CC3-45EF-93D2-A8BE02B7C75F}" type="datetimeFigureOut">
              <a:rPr lang="ru-RU"/>
              <a:pPr>
                <a:defRPr/>
              </a:pPr>
              <a:t>26.02.2015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C4EF3-55EA-4ADF-BFB0-00D17A4FB1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30817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49A017-0EC1-423A-8B53-5A11970F7E4A}" type="datetimeFigureOut">
              <a:rPr lang="ru-RU"/>
              <a:pPr>
                <a:defRPr/>
              </a:pPr>
              <a:t>26.02.2015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3E535-E16C-4F2B-AE68-35F76EDC82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1160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CD18E9-3AE2-4D7B-A09D-69A28A6090C5}" type="datetimeFigureOut">
              <a:rPr lang="ru-RU"/>
              <a:pPr>
                <a:defRPr/>
              </a:pPr>
              <a:t>26.02.2015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76970F-E8BA-480A-AD0F-9432E19FEA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2746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B3AAFF9-157A-44C8-8926-3DBC419A83FA}" type="datetimeFigureOut">
              <a:rPr lang="ru-RU"/>
              <a:pPr>
                <a:defRPr/>
              </a:pPr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02EDB2C-17B0-4D12-80BB-E4FE18BC1C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pn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44;&#1086;&#1082;&#1091;&#1084;&#1077;&#1085;&#1090;&#1099;%20&#1053;&#1072;&#1090;&#1072;&#1096;&#1080;\&#1044;&#1086;&#1082;&#1091;&#1084;&#1077;&#1085;&#1090;&#1099;%20&#1053;&#1072;&#1090;&#1072;&#1096;&#1072;\&#1087;&#1088;&#1077;&#1079;&#1077;&#1085;&#1090;&#1072;&#1094;&#1080;&#1080;\&#1092;&#1110;&#1079;&#1093;&#1074;&#1080;&#1083;&#1080;&#1085;&#1082;&#1072;%20%20'&#1059;&#1082;&#1088;&#1072;&#1111;&#1085;&#1086;,%20&#1084;&#1080;%20&#1090;&#1074;&#1086;&#1103;%20&#1085;&#1072;&#1076;&#1110;&#1103;'.mp4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D:\&#1044;&#1086;&#1082;&#1091;&#1084;&#1077;&#1085;&#1090;&#1099;%20&#1053;&#1072;&#1090;&#1072;&#1096;&#1080;\&#1091;&#1088;&#1086;&#1082;\&#1060;&#1080;&#1079;&#1082;&#1091;&#1083;&#1100;&#1090;&#1084;&#1080;&#1085;&#1091;&#1090;&#1082;&#1072;%20&#1076;&#1083;&#1103;%20&#1075;&#1083;&#1072;&#1079;%20&#1086;&#1089;&#1077;&#1085;&#1100;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Kartun Wallpaper Photograph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88913"/>
            <a:ext cx="7991475" cy="6567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49250" y="115888"/>
            <a:ext cx="2590800" cy="93662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solidFill>
                  <a:srgbClr val="7030A0"/>
                </a:solidFill>
              </a:rPr>
              <a:t>НАРОДНА КАЗКА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140075" y="115888"/>
            <a:ext cx="2592388" cy="93662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dirty="0">
                <a:solidFill>
                  <a:srgbClr val="7030A0"/>
                </a:solidFill>
              </a:rPr>
              <a:t>ПРИСЛІВ'Я </a:t>
            </a:r>
            <a:endParaRPr lang="ru-RU" sz="3200" dirty="0">
              <a:solidFill>
                <a:srgbClr val="7030A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084888" y="115888"/>
            <a:ext cx="2590800" cy="93662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dirty="0">
                <a:solidFill>
                  <a:srgbClr val="7030A0"/>
                </a:solidFill>
              </a:rPr>
              <a:t>ПРИКАЗКИ </a:t>
            </a:r>
            <a:endParaRPr lang="ru-RU" sz="3200" dirty="0">
              <a:solidFill>
                <a:srgbClr val="7030A0"/>
              </a:solidFill>
            </a:endParaRPr>
          </a:p>
        </p:txBody>
      </p:sp>
      <p:sp>
        <p:nvSpPr>
          <p:cNvPr id="9" name="Стрелка вниз 8"/>
          <p:cNvSpPr/>
          <p:nvPr/>
        </p:nvSpPr>
        <p:spPr>
          <a:xfrm>
            <a:off x="1439863" y="1157288"/>
            <a:ext cx="431800" cy="1047750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4111625" y="1125538"/>
            <a:ext cx="431800" cy="1079500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7173913" y="1125538"/>
            <a:ext cx="431800" cy="1079500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362075" y="2276475"/>
            <a:ext cx="6264275" cy="79216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solidFill>
                  <a:srgbClr val="7030A0"/>
                </a:solidFill>
              </a:rPr>
              <a:t>БАЙКА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13" name="Стрелка вниз 12"/>
          <p:cNvSpPr/>
          <p:nvPr/>
        </p:nvSpPr>
        <p:spPr>
          <a:xfrm>
            <a:off x="2439988" y="3141663"/>
            <a:ext cx="431800" cy="971550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5867400" y="3105150"/>
            <a:ext cx="433388" cy="1044575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144588" y="4130675"/>
            <a:ext cx="2592387" cy="65881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solidFill>
                  <a:srgbClr val="7030A0"/>
                </a:solidFill>
              </a:rPr>
              <a:t>ФАБУЛА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797425" y="4210050"/>
            <a:ext cx="2592388" cy="57943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solidFill>
                  <a:srgbClr val="7030A0"/>
                </a:solidFill>
              </a:rPr>
              <a:t>МОРАЛЬ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17" name="Правая фигурная скобка 16"/>
          <p:cNvSpPr/>
          <p:nvPr/>
        </p:nvSpPr>
        <p:spPr>
          <a:xfrm rot="5400000">
            <a:off x="4149726" y="974725"/>
            <a:ext cx="787400" cy="8423275"/>
          </a:xfrm>
          <a:prstGeom prst="rightBrace">
            <a:avLst>
              <a:gd name="adj1" fmla="val 8333"/>
              <a:gd name="adj2" fmla="val 49401"/>
            </a:avLst>
          </a:prstGeom>
          <a:solidFill>
            <a:srgbClr val="7030A0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0" y="5370513"/>
            <a:ext cx="2655888" cy="93503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700" dirty="0">
                <a:solidFill>
                  <a:srgbClr val="7030A0"/>
                </a:solidFill>
              </a:rPr>
              <a:t>АЛЕГОРИЧНІСТЬ</a:t>
            </a:r>
            <a:endParaRPr lang="ru-RU" sz="2700" dirty="0">
              <a:solidFill>
                <a:srgbClr val="7030A0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655888" y="5868988"/>
            <a:ext cx="2205037" cy="93503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700" dirty="0">
                <a:solidFill>
                  <a:srgbClr val="7030A0"/>
                </a:solidFill>
              </a:rPr>
              <a:t>СЮЖЕТНІСТЬ</a:t>
            </a:r>
            <a:endParaRPr lang="ru-RU" sz="2700" dirty="0">
              <a:solidFill>
                <a:srgbClr val="7030A0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860925" y="5262563"/>
            <a:ext cx="2519363" cy="93662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700" dirty="0">
                <a:solidFill>
                  <a:srgbClr val="7030A0"/>
                </a:solidFill>
              </a:rPr>
              <a:t>ПОВЧАЛЬНИЙ ХАРАКТЕР</a:t>
            </a:r>
            <a:endParaRPr lang="ru-RU" sz="2700" dirty="0">
              <a:solidFill>
                <a:srgbClr val="7030A0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380288" y="5845175"/>
            <a:ext cx="1754187" cy="93662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solidFill>
                  <a:srgbClr val="7030A0"/>
                </a:solidFill>
              </a:rPr>
              <a:t>МАЛИЙ ОБСЯГ</a:t>
            </a:r>
            <a:endParaRPr lang="ru-RU" sz="28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Объект 2"/>
          <p:cNvSpPr>
            <a:spLocks noGrp="1"/>
          </p:cNvSpPr>
          <p:nvPr>
            <p:ph idx="1"/>
          </p:nvPr>
        </p:nvSpPr>
        <p:spPr>
          <a:xfrm>
            <a:off x="0" y="115888"/>
            <a:ext cx="8686800" cy="6010275"/>
          </a:xfrm>
        </p:spPr>
        <p:txBody>
          <a:bodyPr/>
          <a:lstStyle/>
          <a:p>
            <a:pPr marL="0" indent="0" algn="just" eaLnBrk="1" hangingPunct="1">
              <a:buFont typeface="Arial" charset="0"/>
              <a:buNone/>
            </a:pPr>
            <a:r>
              <a:rPr lang="uk-UA" b="1" i="1" smtClean="0">
                <a:solidFill>
                  <a:srgbClr val="7030A0"/>
                </a:solidFill>
              </a:rPr>
              <a:t>АЛЕГОРІЯ</a:t>
            </a:r>
            <a:r>
              <a:rPr lang="uk-UA" smtClean="0">
                <a:solidFill>
                  <a:srgbClr val="7030A0"/>
                </a:solidFill>
              </a:rPr>
              <a:t> – </a:t>
            </a:r>
            <a:r>
              <a:rPr lang="uk-UA" sz="3600" smtClean="0">
                <a:solidFill>
                  <a:srgbClr val="7030A0"/>
                </a:solidFill>
              </a:rPr>
              <a:t>ХУДОЖНІЙ ПРИЙОМ ІНОСКАЗАННЯ, ЗОБРАЖЕННЯ ЛЮДСЬКИХ РИС І ХАРАКТЕРІВ ЗА ДОПОМОГОЮ ОБРАЗІВ ТВАРИН, ПРЕДМЕТІВ, РОСЛИН, ЯВИЩ ПРИРОДИ ТА ЛЮДСЬКОГО ЖИТТЯ.</a:t>
            </a:r>
          </a:p>
          <a:p>
            <a:pPr marL="0" indent="0" eaLnBrk="1" hangingPunct="1">
              <a:buFont typeface="Arial" charset="0"/>
              <a:buNone/>
            </a:pPr>
            <a:endParaRPr lang="uk-UA" smtClean="0"/>
          </a:p>
        </p:txBody>
      </p:sp>
      <p:pic>
        <p:nvPicPr>
          <p:cNvPr id="12291" name="Picture 2" descr="C:\Users\R2D2\Desktop\Lisa4erepahaKles4-t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" y="3222625"/>
            <a:ext cx="3333750" cy="286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TextBox 3"/>
          <p:cNvSpPr txBox="1">
            <a:spLocks noChangeArrowheads="1"/>
          </p:cNvSpPr>
          <p:nvPr/>
        </p:nvSpPr>
        <p:spPr bwMode="auto">
          <a:xfrm>
            <a:off x="1784350" y="3222625"/>
            <a:ext cx="16065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uk-UA" sz="3200">
                <a:solidFill>
                  <a:srgbClr val="7030A0"/>
                </a:solidFill>
              </a:rPr>
              <a:t>хитрість</a:t>
            </a:r>
            <a:endParaRPr lang="ru-RU" sz="3200">
              <a:solidFill>
                <a:srgbClr val="7030A0"/>
              </a:solidFill>
            </a:endParaRPr>
          </a:p>
        </p:txBody>
      </p:sp>
      <p:pic>
        <p:nvPicPr>
          <p:cNvPr id="12293" name="Picture 3" descr="C:\Users\R2D2\Desktop\113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2713" y="2852738"/>
            <a:ext cx="2600325" cy="400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4" name="TextBox 4"/>
          <p:cNvSpPr txBox="1">
            <a:spLocks noChangeArrowheads="1"/>
          </p:cNvSpPr>
          <p:nvPr/>
        </p:nvSpPr>
        <p:spPr bwMode="auto">
          <a:xfrm>
            <a:off x="6462713" y="2732088"/>
            <a:ext cx="16716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uk-UA" sz="2800">
                <a:solidFill>
                  <a:srgbClr val="7030A0"/>
                </a:solidFill>
              </a:rPr>
              <a:t>боягузтво</a:t>
            </a:r>
            <a:endParaRPr lang="ru-RU" sz="2800">
              <a:solidFill>
                <a:srgbClr val="7030A0"/>
              </a:solidFill>
            </a:endParaRPr>
          </a:p>
        </p:txBody>
      </p:sp>
      <p:pic>
        <p:nvPicPr>
          <p:cNvPr id="12295" name="Picture 4" descr="C:\Users\R2D2\Desktop\chr7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0613" y="3222625"/>
            <a:ext cx="2722562" cy="301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6" name="TextBox 5"/>
          <p:cNvSpPr txBox="1">
            <a:spLocks noChangeArrowheads="1"/>
          </p:cNvSpPr>
          <p:nvPr/>
        </p:nvSpPr>
        <p:spPr bwMode="auto">
          <a:xfrm>
            <a:off x="3390900" y="4511675"/>
            <a:ext cx="23749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uk-UA" sz="2800">
                <a:solidFill>
                  <a:schemeClr val="bg2"/>
                </a:solidFill>
              </a:rPr>
              <a:t>впертість</a:t>
            </a:r>
            <a:endParaRPr lang="ru-RU" sz="280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5" descr="Логика. &quot; Дневник дилетанта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141288"/>
            <a:ext cx="4537075" cy="258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TextBox 3"/>
          <p:cNvSpPr txBox="1">
            <a:spLocks noChangeArrowheads="1"/>
          </p:cNvSpPr>
          <p:nvPr/>
        </p:nvSpPr>
        <p:spPr bwMode="auto">
          <a:xfrm>
            <a:off x="2484438" y="115888"/>
            <a:ext cx="213677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4400" b="1">
                <a:solidFill>
                  <a:srgbClr val="FF0000"/>
                </a:solidFill>
              </a:rPr>
              <a:t>В</a:t>
            </a:r>
            <a:r>
              <a:rPr lang="uk-UA" sz="4400" b="1">
                <a:solidFill>
                  <a:srgbClr val="FF0000"/>
                </a:solidFill>
              </a:rPr>
              <a:t>ІСЛЮК</a:t>
            </a:r>
            <a:endParaRPr lang="ru-RU" sz="4400" b="1">
              <a:solidFill>
                <a:srgbClr val="FF0000"/>
              </a:solidFill>
            </a:endParaRPr>
          </a:p>
        </p:txBody>
      </p:sp>
      <p:pic>
        <p:nvPicPr>
          <p:cNvPr id="13316" name="Picture 8" descr="Картинка The Scout Gray Wolf скачать бесплатно, без смс, без регистрации - тема для рабочего стол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7463" y="3544888"/>
            <a:ext cx="4017962" cy="331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TextBox 4"/>
          <p:cNvSpPr txBox="1">
            <a:spLocks noChangeArrowheads="1"/>
          </p:cNvSpPr>
          <p:nvPr/>
        </p:nvSpPr>
        <p:spPr bwMode="auto">
          <a:xfrm>
            <a:off x="7312025" y="3622675"/>
            <a:ext cx="180975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uk-UA" sz="4400" b="1">
                <a:solidFill>
                  <a:srgbClr val="FF0000"/>
                </a:solidFill>
              </a:rPr>
              <a:t>ВОВК</a:t>
            </a:r>
            <a:endParaRPr lang="ru-RU" sz="4400" b="1">
              <a:solidFill>
                <a:srgbClr val="FF0000"/>
              </a:solidFill>
            </a:endParaRPr>
          </a:p>
        </p:txBody>
      </p:sp>
      <p:pic>
        <p:nvPicPr>
          <p:cNvPr id="13318" name="Picture 10" descr="саванновый африканский слон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5250" y="12700"/>
            <a:ext cx="3940175" cy="276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12" descr="Лучшие фотографии Пиктурист - Part 257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925" y="3544888"/>
            <a:ext cx="4413250" cy="331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0" name="TextBox 12"/>
          <p:cNvSpPr txBox="1">
            <a:spLocks noChangeArrowheads="1"/>
          </p:cNvSpPr>
          <p:nvPr/>
        </p:nvSpPr>
        <p:spPr bwMode="auto">
          <a:xfrm>
            <a:off x="-69850" y="3459163"/>
            <a:ext cx="22066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uk-UA" sz="4400" b="1">
                <a:solidFill>
                  <a:srgbClr val="FF0000"/>
                </a:solidFill>
              </a:rPr>
              <a:t>МАВПА</a:t>
            </a:r>
            <a:endParaRPr lang="ru-RU" sz="4400" b="1">
              <a:solidFill>
                <a:srgbClr val="FF0000"/>
              </a:solidFill>
            </a:endParaRPr>
          </a:p>
        </p:txBody>
      </p:sp>
      <p:sp>
        <p:nvSpPr>
          <p:cNvPr id="13321" name="TextBox 13"/>
          <p:cNvSpPr txBox="1">
            <a:spLocks noChangeArrowheads="1"/>
          </p:cNvSpPr>
          <p:nvPr/>
        </p:nvSpPr>
        <p:spPr bwMode="auto">
          <a:xfrm>
            <a:off x="5175250" y="0"/>
            <a:ext cx="18621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uk-UA" sz="4400" b="1">
                <a:solidFill>
                  <a:srgbClr val="FF0000"/>
                </a:solidFill>
              </a:rPr>
              <a:t>СЛОН</a:t>
            </a:r>
            <a:endParaRPr lang="ru-RU" sz="4400" b="1">
              <a:solidFill>
                <a:srgbClr val="FF0000"/>
              </a:solidFill>
            </a:endParaRPr>
          </a:p>
        </p:txBody>
      </p:sp>
      <p:sp>
        <p:nvSpPr>
          <p:cNvPr id="13322" name="TextBox 5"/>
          <p:cNvSpPr txBox="1">
            <a:spLocks noChangeArrowheads="1"/>
          </p:cNvSpPr>
          <p:nvPr/>
        </p:nvSpPr>
        <p:spPr bwMode="auto">
          <a:xfrm>
            <a:off x="34925" y="2847975"/>
            <a:ext cx="90805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uk-UA" sz="3300" b="1">
                <a:solidFill>
                  <a:srgbClr val="FF0000"/>
                </a:solidFill>
              </a:rPr>
              <a:t>НЕУЦТВО, УПЕРТІСТЬ, НЕЗГРАБНІСТЬ, ХИЖІСТЬ</a:t>
            </a:r>
            <a:endParaRPr lang="ru-RU" sz="33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фото зайцы картинки на рабочий стол, обои, заставки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" y="31750"/>
            <a:ext cx="4940300" cy="303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4" descr="очередь лиса расизм / Смешные картинки, приколы, видео, лучшие демотиваторы со смыслом и по-русски, много комиксов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" y="3500438"/>
            <a:ext cx="5029200" cy="331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6" descr="Отзывы на стихи, современная литератур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000" y="3500438"/>
            <a:ext cx="3937000" cy="331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3140075" y="115888"/>
            <a:ext cx="176847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uk-UA" sz="4400" b="1">
                <a:solidFill>
                  <a:srgbClr val="FF0000"/>
                </a:solidFill>
              </a:rPr>
              <a:t>ЗАЄЦЬ</a:t>
            </a:r>
            <a:endParaRPr lang="ru-RU" sz="4400" b="1">
              <a:solidFill>
                <a:srgbClr val="FF0000"/>
              </a:solidFill>
            </a:endParaRPr>
          </a:p>
        </p:txBody>
      </p:sp>
      <p:sp>
        <p:nvSpPr>
          <p:cNvPr id="14342" name="TextBox 10"/>
          <p:cNvSpPr txBox="1">
            <a:spLocks noChangeArrowheads="1"/>
          </p:cNvSpPr>
          <p:nvPr/>
        </p:nvSpPr>
        <p:spPr bwMode="auto">
          <a:xfrm>
            <a:off x="2722563" y="3500438"/>
            <a:ext cx="226695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uk-UA" sz="4400" b="1">
                <a:solidFill>
                  <a:srgbClr val="FF0000"/>
                </a:solidFill>
              </a:rPr>
              <a:t>ЛИСИЦЯ</a:t>
            </a:r>
            <a:endParaRPr lang="ru-RU" sz="4400" b="1">
              <a:solidFill>
                <a:srgbClr val="FF0000"/>
              </a:solidFill>
            </a:endParaRPr>
          </a:p>
        </p:txBody>
      </p:sp>
      <p:sp>
        <p:nvSpPr>
          <p:cNvPr id="14343" name="TextBox 11"/>
          <p:cNvSpPr txBox="1">
            <a:spLocks noChangeArrowheads="1"/>
          </p:cNvSpPr>
          <p:nvPr/>
        </p:nvSpPr>
        <p:spPr bwMode="auto">
          <a:xfrm>
            <a:off x="6894513" y="3559175"/>
            <a:ext cx="2249487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uk-UA" sz="4400" b="1">
                <a:solidFill>
                  <a:srgbClr val="FF0000"/>
                </a:solidFill>
              </a:rPr>
              <a:t>МУРАХА</a:t>
            </a:r>
            <a:endParaRPr lang="ru-RU" sz="4400" b="1">
              <a:solidFill>
                <a:srgbClr val="FF0000"/>
              </a:solidFill>
            </a:endParaRPr>
          </a:p>
        </p:txBody>
      </p:sp>
      <p:sp>
        <p:nvSpPr>
          <p:cNvPr id="14344" name="TextBox 5"/>
          <p:cNvSpPr txBox="1">
            <a:spLocks noChangeArrowheads="1"/>
          </p:cNvSpPr>
          <p:nvPr/>
        </p:nvSpPr>
        <p:spPr bwMode="auto">
          <a:xfrm>
            <a:off x="-107950" y="2971800"/>
            <a:ext cx="98917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uk-UA" sz="3000" b="1">
                <a:solidFill>
                  <a:srgbClr val="FF0000"/>
                </a:solidFill>
              </a:rPr>
              <a:t>ХИТРІСТЬ, БОЯГУЗТВО, ПРАЦЬОВИТІСТЬ, НЕРОБСТВО  </a:t>
            </a:r>
            <a:endParaRPr lang="ru-RU" sz="3000" b="1">
              <a:solidFill>
                <a:srgbClr val="FF0000"/>
              </a:solidFill>
            </a:endParaRPr>
          </a:p>
        </p:txBody>
      </p:sp>
      <p:pic>
        <p:nvPicPr>
          <p:cNvPr id="14345" name="Picture 10" descr="Славянская мифология. Кукушка. Обсуждение на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7938"/>
            <a:ext cx="3779837" cy="294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6" name="TextBox 9"/>
          <p:cNvSpPr txBox="1">
            <a:spLocks noChangeArrowheads="1"/>
          </p:cNvSpPr>
          <p:nvPr/>
        </p:nvSpPr>
        <p:spPr bwMode="auto">
          <a:xfrm>
            <a:off x="5397500" y="11113"/>
            <a:ext cx="15367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uk-UA" sz="3200" b="1">
                <a:solidFill>
                  <a:srgbClr val="FF0000"/>
                </a:solidFill>
              </a:rPr>
              <a:t>ЗОЗУЛЯ</a:t>
            </a:r>
            <a:endParaRPr lang="ru-RU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23813" y="908050"/>
            <a:ext cx="4211637" cy="5184775"/>
          </a:xfrm>
        </p:spPr>
        <p:txBody>
          <a:bodyPr/>
          <a:lstStyle/>
          <a:p>
            <a:pPr eaLnBrk="1" hangingPunct="1"/>
            <a:r>
              <a:rPr lang="uk-UA" smtClean="0">
                <a:solidFill>
                  <a:srgbClr val="7030A0"/>
                </a:solidFill>
              </a:rPr>
              <a:t>Езоп – легендарний засновник       </a:t>
            </a:r>
            <a:r>
              <a:rPr lang="ru-RU" smtClean="0">
                <a:solidFill>
                  <a:srgbClr val="7030A0"/>
                </a:solidFill>
              </a:rPr>
              <a:t/>
            </a:r>
            <a:br>
              <a:rPr lang="ru-RU" smtClean="0">
                <a:solidFill>
                  <a:srgbClr val="7030A0"/>
                </a:solidFill>
              </a:rPr>
            </a:br>
            <a:r>
              <a:rPr lang="uk-UA" smtClean="0">
                <a:solidFill>
                  <a:srgbClr val="7030A0"/>
                </a:solidFill>
              </a:rPr>
              <a:t> жанру    байки</a:t>
            </a: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pic>
        <p:nvPicPr>
          <p:cNvPr id="15363" name="Picture 2" descr="http://cp12.nevsepic.com.ua/71/1352748276-1640--esope--huile-sur-toile--179x094-cm--madrid-musge-du-prad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23813"/>
            <a:ext cx="4787900" cy="683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539750" y="42863"/>
            <a:ext cx="8229600" cy="793750"/>
          </a:xfrm>
        </p:spPr>
        <p:txBody>
          <a:bodyPr/>
          <a:lstStyle/>
          <a:p>
            <a:pPr eaLnBrk="1" hangingPunct="1"/>
            <a:r>
              <a:rPr lang="uk-UA" smtClean="0">
                <a:solidFill>
                  <a:srgbClr val="7030A0"/>
                </a:solidFill>
              </a:rPr>
              <a:t>ВІДОМІ БАЙКАРІ</a:t>
            </a:r>
            <a:endParaRPr lang="ru-RU" smtClean="0">
              <a:solidFill>
                <a:srgbClr val="7030A0"/>
              </a:solidFill>
            </a:endParaRPr>
          </a:p>
        </p:txBody>
      </p:sp>
      <p:pic>
        <p:nvPicPr>
          <p:cNvPr id="16387" name="Picture 2" descr="http://kolyan.net/uploads/posts/2010-02/1266900831_ivan_krylo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050"/>
            <a:ext cx="2663825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Прямоугольник 3"/>
          <p:cNvSpPr>
            <a:spLocks noChangeArrowheads="1"/>
          </p:cNvSpPr>
          <p:nvPr/>
        </p:nvSpPr>
        <p:spPr bwMode="auto">
          <a:xfrm>
            <a:off x="119063" y="39688"/>
            <a:ext cx="1362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uk-UA">
                <a:solidFill>
                  <a:schemeClr val="bg1"/>
                </a:solidFill>
              </a:rPr>
              <a:t>Іван Крилов</a:t>
            </a:r>
            <a:endParaRPr lang="ru-RU">
              <a:solidFill>
                <a:schemeClr val="bg1"/>
              </a:solidFill>
            </a:endParaRPr>
          </a:p>
        </p:txBody>
      </p:sp>
      <p:pic>
        <p:nvPicPr>
          <p:cNvPr id="16389" name="Picture 4" descr="http://add.coolreferat.com/tw_refs/3/2679/2679-11_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5463" y="19050"/>
            <a:ext cx="2122487" cy="279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0" name="TextBox 4"/>
          <p:cNvSpPr txBox="1">
            <a:spLocks noChangeArrowheads="1"/>
          </p:cNvSpPr>
          <p:nvPr/>
        </p:nvSpPr>
        <p:spPr bwMode="auto">
          <a:xfrm>
            <a:off x="6961188" y="2333625"/>
            <a:ext cx="8826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uk-UA" sz="2400">
                <a:solidFill>
                  <a:srgbClr val="7030A0"/>
                </a:solidFill>
              </a:rPr>
              <a:t>Федр</a:t>
            </a:r>
            <a:endParaRPr lang="ru-RU" sz="2400">
              <a:solidFill>
                <a:srgbClr val="7030A0"/>
              </a:solidFill>
            </a:endParaRPr>
          </a:p>
        </p:txBody>
      </p:sp>
      <p:pic>
        <p:nvPicPr>
          <p:cNvPr id="16391" name="Picture 5" descr="C:\Users\R2D2\Desktop\46055878_jean_de_la_fontaine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16238" y="765175"/>
            <a:ext cx="3049587" cy="3240088"/>
          </a:xfrm>
          <a:noFill/>
        </p:spPr>
      </p:pic>
      <p:sp>
        <p:nvSpPr>
          <p:cNvPr id="16392" name="Прямоугольник 5"/>
          <p:cNvSpPr>
            <a:spLocks noChangeArrowheads="1"/>
          </p:cNvSpPr>
          <p:nvPr/>
        </p:nvSpPr>
        <p:spPr bwMode="auto">
          <a:xfrm>
            <a:off x="2916238" y="3429000"/>
            <a:ext cx="2876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uk-UA" sz="2800">
                <a:solidFill>
                  <a:srgbClr val="7030A0"/>
                </a:solidFill>
              </a:rPr>
              <a:t>Жан де Лафонтен</a:t>
            </a:r>
            <a:endParaRPr lang="ru-RU" sz="2800">
              <a:solidFill>
                <a:srgbClr val="7030A0"/>
              </a:solidFill>
            </a:endParaRPr>
          </a:p>
        </p:txBody>
      </p:sp>
      <p:pic>
        <p:nvPicPr>
          <p:cNvPr id="16393" name="Picture 9" descr="http://lib.exdat.com/tw_files2/urls_4/64/d-63022/63022_html_201224fc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8025" y="2857500"/>
            <a:ext cx="2122488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4" name="TextBox 6"/>
          <p:cNvSpPr txBox="1">
            <a:spLocks noChangeArrowheads="1"/>
          </p:cNvSpPr>
          <p:nvPr/>
        </p:nvSpPr>
        <p:spPr bwMode="auto">
          <a:xfrm>
            <a:off x="7073900" y="5083175"/>
            <a:ext cx="21224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uk-UA">
                <a:solidFill>
                  <a:schemeClr val="bg1"/>
                </a:solidFill>
              </a:rPr>
              <a:t>Григорій Сковорода</a:t>
            </a:r>
            <a:endParaRPr lang="ru-RU">
              <a:solidFill>
                <a:schemeClr val="bg1"/>
              </a:solidFill>
            </a:endParaRPr>
          </a:p>
        </p:txBody>
      </p:sp>
      <p:pic>
        <p:nvPicPr>
          <p:cNvPr id="16395" name="Picture 11" descr="http://www.ukrlib.com.ua/bio/img/gulag-artemovski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" y="3343275"/>
            <a:ext cx="2362200" cy="351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6" name="Picture 13" descr="http://ualit.org/wp-content/uploads/2012/02/image002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3976688"/>
            <a:ext cx="2219325" cy="288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7" name="TextBox 7"/>
          <p:cNvSpPr txBox="1">
            <a:spLocks noChangeArrowheads="1"/>
          </p:cNvSpPr>
          <p:nvPr/>
        </p:nvSpPr>
        <p:spPr bwMode="auto">
          <a:xfrm>
            <a:off x="2555875" y="6457950"/>
            <a:ext cx="21034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uk-UA" sz="2400">
                <a:solidFill>
                  <a:srgbClr val="FF0000"/>
                </a:solidFill>
              </a:rPr>
              <a:t>Євген Гребінка</a:t>
            </a:r>
            <a:endParaRPr lang="ru-RU" sz="2400">
              <a:solidFill>
                <a:srgbClr val="FF0000"/>
              </a:solidFill>
            </a:endParaRPr>
          </a:p>
        </p:txBody>
      </p:sp>
      <p:pic>
        <p:nvPicPr>
          <p:cNvPr id="16398" name="Picture 15" descr="http://uchan.org.ua/b/src/1373020106831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5" y="4044950"/>
            <a:ext cx="2073275" cy="281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000625" y="6388100"/>
            <a:ext cx="223520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accent5"/>
                </a:solidFill>
                <a:latin typeface="+mn-lt"/>
                <a:cs typeface="+mn-cs"/>
              </a:rPr>
              <a:t>Павло Глазовий</a:t>
            </a:r>
            <a:endParaRPr lang="ru-RU" sz="2400" dirty="0">
              <a:solidFill>
                <a:schemeClr val="accent5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88" y="18415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uk-UA" dirty="0" smtClean="0">
                <a:solidFill>
                  <a:schemeClr val="accent5">
                    <a:lumMod val="75000"/>
                  </a:schemeClr>
                </a:solidFill>
              </a:rPr>
              <a:t>БАЙКА «КУРКА І ЯЙЦЕ»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7411" name="Picture 2" descr="Курица в городе - 2003, 7 - Поводо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336675"/>
            <a:ext cx="8351837" cy="544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r>
              <a:rPr lang="uk-UA" b="1" smtClean="0">
                <a:solidFill>
                  <a:srgbClr val="FF0000"/>
                </a:solidFill>
              </a:rPr>
              <a:t>Робота  з  прислів’ями  </a:t>
            </a: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sp>
        <p:nvSpPr>
          <p:cNvPr id="18435" name="Объект 2"/>
          <p:cNvSpPr>
            <a:spLocks noGrp="1"/>
          </p:cNvSpPr>
          <p:nvPr>
            <p:ph idx="1"/>
          </p:nvPr>
        </p:nvSpPr>
        <p:spPr>
          <a:xfrm>
            <a:off x="0" y="765175"/>
            <a:ext cx="925195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r>
              <a:rPr lang="uk-UA" sz="3000" b="1" i="1" dirty="0" smtClean="0">
                <a:solidFill>
                  <a:srgbClr val="FF0000"/>
                </a:solidFill>
              </a:rPr>
              <a:t>Визначте,  яке  прислів’я  розкриває  мораль  байки.</a:t>
            </a:r>
            <a:endParaRPr lang="ru-RU" sz="3000" b="1" i="1" dirty="0" smtClean="0">
              <a:solidFill>
                <a:srgbClr val="FF0000"/>
              </a:solidFill>
            </a:endParaRPr>
          </a:p>
          <a:p>
            <a:pPr marL="0" indent="0">
              <a:buFont typeface="Arial" charset="0"/>
              <a:buNone/>
              <a:defRPr/>
            </a:pPr>
            <a:r>
              <a:rPr lang="uk-UA" sz="4000" b="1" dirty="0" smtClean="0">
                <a:solidFill>
                  <a:schemeClr val="tx2"/>
                </a:solidFill>
              </a:rPr>
              <a:t>1) У  злому  зле  й  сидить.</a:t>
            </a:r>
            <a:endParaRPr lang="ru-RU" sz="4000" b="1" dirty="0" smtClean="0">
              <a:solidFill>
                <a:schemeClr val="tx2"/>
              </a:solidFill>
            </a:endParaRPr>
          </a:p>
          <a:p>
            <a:pPr marL="0" indent="0">
              <a:buFont typeface="Arial" charset="0"/>
              <a:buNone/>
              <a:defRPr/>
            </a:pPr>
            <a:r>
              <a:rPr lang="uk-UA" sz="4000" b="1" dirty="0" smtClean="0">
                <a:solidFill>
                  <a:schemeClr val="tx2"/>
                </a:solidFill>
              </a:rPr>
              <a:t>2) </a:t>
            </a:r>
            <a:r>
              <a:rPr lang="ru-RU" sz="4000" b="1" dirty="0" smtClean="0">
                <a:solidFill>
                  <a:schemeClr val="tx2"/>
                </a:solidFill>
              </a:rPr>
              <a:t>Діла говорять голосніше, як слова.</a:t>
            </a:r>
            <a:r>
              <a:rPr lang="uk-UA" sz="4000" b="1" dirty="0" smtClean="0">
                <a:solidFill>
                  <a:schemeClr val="tx2"/>
                </a:solidFill>
              </a:rPr>
              <a:t>     </a:t>
            </a:r>
          </a:p>
          <a:p>
            <a:pPr marL="0" indent="0">
              <a:buFont typeface="Arial" charset="0"/>
              <a:buNone/>
              <a:defRPr/>
            </a:pPr>
            <a:r>
              <a:rPr lang="uk-UA" sz="4000" b="1" dirty="0" smtClean="0">
                <a:solidFill>
                  <a:schemeClr val="tx2"/>
                </a:solidFill>
              </a:rPr>
              <a:t>3) </a:t>
            </a:r>
            <a:r>
              <a:rPr lang="ru-RU" sz="4000" b="1" dirty="0" smtClean="0">
                <a:solidFill>
                  <a:schemeClr val="tx2"/>
                </a:solidFill>
              </a:rPr>
              <a:t>Хто багато обіцяє, той рідко слова дотримує.</a:t>
            </a:r>
            <a:endParaRPr lang="uk-UA" sz="4000" b="1" dirty="0" smtClean="0">
              <a:solidFill>
                <a:schemeClr val="tx2"/>
              </a:solidFill>
            </a:endParaRPr>
          </a:p>
          <a:p>
            <a:pPr marL="0" indent="0">
              <a:buFont typeface="Arial" charset="0"/>
              <a:buNone/>
              <a:defRPr/>
            </a:pPr>
            <a:r>
              <a:rPr lang="uk-UA" sz="4000" b="1" dirty="0" smtClean="0">
                <a:solidFill>
                  <a:schemeClr val="tx2"/>
                </a:solidFill>
              </a:rPr>
              <a:t>5)Яка  совість – така  й  честь</a:t>
            </a:r>
          </a:p>
          <a:p>
            <a:pPr marL="0" indent="0">
              <a:buFont typeface="Arial" charset="0"/>
              <a:buNone/>
              <a:defRPr/>
            </a:pPr>
            <a:r>
              <a:rPr lang="uk-UA" sz="4000" b="1" dirty="0" smtClean="0">
                <a:solidFill>
                  <a:schemeClr val="tx2"/>
                </a:solidFill>
              </a:rPr>
              <a:t>6) Слова  як  мед,  а  діла  як полин.</a:t>
            </a:r>
          </a:p>
          <a:p>
            <a:pPr marL="0" indent="0">
              <a:buFont typeface="Arial" charset="0"/>
              <a:buNone/>
              <a:defRPr/>
            </a:pPr>
            <a:r>
              <a:rPr lang="uk-UA" sz="4000" b="1" dirty="0" smtClean="0">
                <a:solidFill>
                  <a:schemeClr val="tx2"/>
                </a:solidFill>
              </a:rPr>
              <a:t>7) </a:t>
            </a:r>
            <a:r>
              <a:rPr lang="ru-RU" sz="4000" b="1" dirty="0">
                <a:solidFill>
                  <a:schemeClr val="tx2">
                    <a:lumMod val="75000"/>
                  </a:schemeClr>
                </a:solidFill>
              </a:rPr>
              <a:t>Діла на копійку, а балачки на карбованець. </a:t>
            </a:r>
            <a:endParaRPr lang="ru-RU" sz="4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Font typeface="Arial" charset="0"/>
              <a:buNone/>
              <a:defRPr/>
            </a:pPr>
            <a:endParaRPr lang="ru-RU" sz="2400" b="1" dirty="0" smtClean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/>
          <a:lstStyle/>
          <a:p>
            <a:r>
              <a:rPr lang="ru-RU" b="1" smtClean="0">
                <a:solidFill>
                  <a:srgbClr val="FF0000"/>
                </a:solidFill>
              </a:rPr>
              <a:t>Ф</a:t>
            </a:r>
            <a:r>
              <a:rPr lang="uk-UA" b="1" smtClean="0">
                <a:solidFill>
                  <a:srgbClr val="FF0000"/>
                </a:solidFill>
              </a:rPr>
              <a:t>ІЗКУЛЬТХВИЛИНКА</a:t>
            </a:r>
            <a:endParaRPr lang="ru-RU" b="1" smtClean="0">
              <a:solidFill>
                <a:srgbClr val="FF0000"/>
              </a:solidFill>
            </a:endParaRPr>
          </a:p>
        </p:txBody>
      </p:sp>
      <p:pic>
        <p:nvPicPr>
          <p:cNvPr id="2" name="фізхвилинка  'Україно, ми твоя надія'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765175"/>
            <a:ext cx="9180513" cy="609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825" y="0"/>
            <a:ext cx="8785225" cy="61261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r>
              <a:rPr lang="uk-UA" i="1" u="sng" dirty="0" smtClean="0">
                <a:solidFill>
                  <a:schemeClr val="accent4">
                    <a:lumMod val="75000"/>
                  </a:schemeClr>
                </a:solidFill>
              </a:rPr>
              <a:t>                  Правила </a:t>
            </a:r>
            <a:r>
              <a:rPr lang="uk-UA" i="1" u="sng" dirty="0">
                <a:solidFill>
                  <a:schemeClr val="accent4">
                    <a:lumMod val="75000"/>
                  </a:schemeClr>
                </a:solidFill>
              </a:rPr>
              <a:t>складання сенкану.</a:t>
            </a:r>
            <a:r>
              <a:rPr lang="uk-UA" dirty="0">
                <a:solidFill>
                  <a:schemeClr val="accent4">
                    <a:lumMod val="75000"/>
                  </a:schemeClr>
                </a:solidFill>
              </a:rPr>
              <a:t>  </a:t>
            </a:r>
            <a:br>
              <a:rPr lang="uk-UA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uk-UA" dirty="0">
                <a:solidFill>
                  <a:schemeClr val="accent4">
                    <a:lumMod val="75000"/>
                  </a:schemeClr>
                </a:solidFill>
              </a:rPr>
              <a:t>1. Перший рядок має містити слово, яке позначає тему </a:t>
            </a:r>
            <a:br>
              <a:rPr lang="uk-UA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uk-UA" dirty="0">
                <a:solidFill>
                  <a:schemeClr val="accent4">
                    <a:lumMod val="75000"/>
                  </a:schemeClr>
                </a:solidFill>
              </a:rPr>
              <a:t>2. Другий рядок – це опис теми, який складається з двох </a:t>
            </a:r>
            <a:r>
              <a:rPr lang="uk-UA" dirty="0" smtClean="0">
                <a:solidFill>
                  <a:schemeClr val="accent4">
                    <a:lumMod val="75000"/>
                  </a:schemeClr>
                </a:solidFill>
              </a:rPr>
              <a:t>слів</a:t>
            </a:r>
            <a:r>
              <a:rPr lang="uk-UA" dirty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uk-UA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uk-UA" dirty="0">
                <a:solidFill>
                  <a:schemeClr val="accent4">
                    <a:lumMod val="75000"/>
                  </a:schemeClr>
                </a:solidFill>
              </a:rPr>
              <a:t>3. Третій рядок називає дію, пов’язану з темою, і складається з трьох </a:t>
            </a:r>
            <a:r>
              <a:rPr lang="uk-UA" dirty="0" smtClean="0">
                <a:solidFill>
                  <a:schemeClr val="accent4">
                    <a:lumMod val="75000"/>
                  </a:schemeClr>
                </a:solidFill>
              </a:rPr>
              <a:t>слів</a:t>
            </a:r>
            <a:r>
              <a:rPr lang="uk-UA" dirty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uk-UA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uk-UA" dirty="0">
                <a:solidFill>
                  <a:schemeClr val="accent4">
                    <a:lumMod val="75000"/>
                  </a:schemeClr>
                </a:solidFill>
              </a:rPr>
              <a:t>4. Четвертий рядок є фразою, яка складається з чотирьох слів і висловлює ставлення до теми, почуття з приводу обговорюваного.</a:t>
            </a:r>
            <a:br>
              <a:rPr lang="uk-UA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uk-UA" dirty="0">
                <a:solidFill>
                  <a:schemeClr val="accent4">
                    <a:lumMod val="75000"/>
                  </a:schemeClr>
                </a:solidFill>
              </a:rPr>
              <a:t>5. Останній рядок складається з одного слова — синоніма до першого </a:t>
            </a:r>
            <a:r>
              <a:rPr lang="uk-UA" dirty="0" smtClean="0">
                <a:solidFill>
                  <a:schemeClr val="accent4">
                    <a:lumMod val="75000"/>
                  </a:schemeClr>
                </a:solidFill>
              </a:rPr>
              <a:t>слова.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288" y="549275"/>
            <a:ext cx="8640762" cy="532765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ru-RU" b="1" u="sng" dirty="0" smtClean="0">
                <a:solidFill>
                  <a:schemeClr val="accent4">
                    <a:lumMod val="75000"/>
                  </a:schemeClr>
                </a:solidFill>
              </a:rPr>
              <a:t>ТЕМА:</a:t>
            </a:r>
            <a:r>
              <a:rPr lang="uk-UA" sz="5300" b="1" dirty="0">
                <a:solidFill>
                  <a:schemeClr val="accent4">
                    <a:lumMod val="50000"/>
                  </a:schemeClr>
                </a:solidFill>
              </a:rPr>
              <a:t>ВЕЛИКА РОЛЬ ГУМОРУ В ЖИТТІ УКРАЇНЦІВ. </a:t>
            </a:r>
            <a:r>
              <a:rPr lang="uk-UA" sz="5300" b="1" dirty="0" smtClean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uk-UA" sz="5300" b="1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uk-UA" sz="5300" b="1" dirty="0" smtClean="0">
                <a:solidFill>
                  <a:schemeClr val="accent4">
                    <a:lumMod val="50000"/>
                  </a:schemeClr>
                </a:solidFill>
              </a:rPr>
              <a:t>ПОБУДОВА БАЙКИ.</a:t>
            </a:r>
            <a:r>
              <a:rPr lang="uk-UA" sz="53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uk-UA" sz="5300" b="1" dirty="0" smtClean="0">
                <a:solidFill>
                  <a:schemeClr val="accent4">
                    <a:lumMod val="50000"/>
                  </a:schemeClr>
                </a:solidFill>
              </a:rPr>
              <a:t>ЖАНРОВА </a:t>
            </a:r>
            <a:r>
              <a:rPr lang="uk-UA" sz="5300" b="1" dirty="0">
                <a:solidFill>
                  <a:schemeClr val="accent4">
                    <a:lumMod val="50000"/>
                  </a:schemeClr>
                </a:solidFill>
              </a:rPr>
              <a:t>РІЗНОМАНІТНІСТЬ ГУМОРИСТИЧНИХ ТВОРІВ. </a:t>
            </a:r>
            <a:r>
              <a:rPr lang="uk-UA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uk-UA" dirty="0" smtClean="0">
                <a:solidFill>
                  <a:schemeClr val="accent3">
                    <a:lumMod val="75000"/>
                  </a:schemeClr>
                </a:solidFill>
              </a:rPr>
            </a:br>
            <a:endParaRPr lang="ru-RU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323850" y="44450"/>
            <a:ext cx="8229600" cy="792163"/>
          </a:xfrm>
        </p:spPr>
        <p:txBody>
          <a:bodyPr/>
          <a:lstStyle/>
          <a:p>
            <a:pPr eaLnBrk="1" hangingPunct="1"/>
            <a:r>
              <a:rPr lang="uk-UA" smtClean="0">
                <a:solidFill>
                  <a:srgbClr val="FF0000"/>
                </a:solidFill>
              </a:rPr>
              <a:t>Криптограма  «Поет-байкар»</a:t>
            </a:r>
            <a:endParaRPr lang="ru-RU" smtClean="0">
              <a:solidFill>
                <a:srgbClr val="FF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250825" y="1052513"/>
          <a:ext cx="8713792" cy="2743200"/>
        </p:xfrm>
        <a:graphic>
          <a:graphicData uri="http://schemas.openxmlformats.org/drawingml/2006/table">
            <a:tbl>
              <a:tblPr firstRow="1" bandRow="1"/>
              <a:tblGrid>
                <a:gridCol w="1089224"/>
                <a:gridCol w="1089224"/>
                <a:gridCol w="1089224"/>
                <a:gridCol w="1089224"/>
                <a:gridCol w="1089224"/>
                <a:gridCol w="1089224"/>
                <a:gridCol w="1089224"/>
                <a:gridCol w="1089224"/>
              </a:tblGrid>
              <a:tr h="370840"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 marL="91449" marR="91449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 marL="91449" marR="91449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9" marR="91449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9" marR="91449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9" marR="91449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9" marR="91449">
                    <a:lnT w="12700" cmpd="sng">
                      <a:noFill/>
                      <a:prstDash val="solid"/>
                    </a:lnT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2</a:t>
                      </a:r>
                      <a:endParaRPr lang="ru-RU" sz="2400" b="1" dirty="0"/>
                    </a:p>
                  </a:txBody>
                  <a:tcPr marL="91449" marR="91449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9" marR="91449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9" marR="91449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9" marR="91449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endParaRPr lang="ru-RU" dirty="0"/>
                    </a:p>
                  </a:txBody>
                  <a:tcPr marL="91449" marR="91449">
                    <a:lnR w="12700" cmpd="sng">
                      <a:noFill/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 marL="91449" marR="91449">
                    <a:lnL w="12700" cmpd="sng">
                      <a:noFill/>
                      <a:prstDash val="solid"/>
                    </a:lnL>
                    <a:lnB w="12700" cmpd="sng">
                      <a:noFill/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3</a:t>
                      </a:r>
                      <a:endParaRPr lang="ru-RU" sz="2400" b="1" dirty="0"/>
                    </a:p>
                  </a:txBody>
                  <a:tcPr marL="91449" marR="91449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9" marR="91449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9" marR="91449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9" marR="91449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9" marR="91449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9" marR="91449">
                    <a:lnR w="12700" cmpd="sng">
                      <a:noFill/>
                      <a:prstDash val="solid"/>
                    </a:lnR>
                  </a:tcPr>
                </a:tc>
              </a:tr>
              <a:tr h="370840">
                <a:tc rowSpan="3">
                  <a:txBody>
                    <a:bodyPr/>
                    <a:lstStyle/>
                    <a:p>
                      <a:endParaRPr lang="ru-RU" dirty="0"/>
                    </a:p>
                  </a:txBody>
                  <a:tcPr marL="91449" marR="91449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4</a:t>
                      </a:r>
                      <a:endParaRPr lang="ru-RU" sz="2400" b="1" dirty="0"/>
                    </a:p>
                  </a:txBody>
                  <a:tcPr marL="91449" marR="91449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9" marR="91449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9" marR="91449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9" marR="91449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9" marR="91449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9" marR="91449"/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 marL="91449" marR="91449">
                    <a:lnR w="12700" cmpd="sng">
                      <a:noFill/>
                      <a:prstDash val="solid"/>
                    </a:lnR>
                    <a:lnB w="12700" cmpd="sng">
                      <a:noFill/>
                      <a:prstDash val="solid"/>
                    </a:lnB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9" marR="91449">
                    <a:lnL w="12700" cmpd="sng">
                      <a:noFill/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5</a:t>
                      </a:r>
                      <a:endParaRPr lang="ru-RU" sz="2400" b="1" dirty="0"/>
                    </a:p>
                  </a:txBody>
                  <a:tcPr marL="91449" marR="91449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9" marR="91449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9" marR="91449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9" marR="91449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9" marR="91449">
                    <a:lnR w="12700" cmpd="sng">
                      <a:noFill/>
                      <a:prstDash val="solid"/>
                    </a:lnR>
                    <a:lnB w="12700" cmpd="sng">
                      <a:noFill/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6</a:t>
                      </a:r>
                      <a:endParaRPr lang="ru-RU" sz="2400" b="1" dirty="0"/>
                    </a:p>
                  </a:txBody>
                  <a:tcPr marL="91449" marR="91449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49" marR="91449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9" marR="91449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endParaRPr lang="ru-RU" dirty="0"/>
                    </a:p>
                  </a:txBody>
                  <a:tcPr marL="91449" marR="91449">
                    <a:lnR w="12700" cmpd="sng">
                      <a:noFill/>
                      <a:prstDash val="solid"/>
                    </a:lnR>
                    <a:lnB w="12700" cmpd="sng">
                      <a:noFill/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1565" name="TextBox 8"/>
          <p:cNvSpPr txBox="1">
            <a:spLocks noChangeArrowheads="1"/>
          </p:cNvSpPr>
          <p:nvPr/>
        </p:nvSpPr>
        <p:spPr bwMode="auto">
          <a:xfrm>
            <a:off x="684213" y="3789363"/>
            <a:ext cx="8459787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3600"/>
              <a:t>1. </a:t>
            </a:r>
            <a:r>
              <a:rPr lang="uk-UA" sz="3600"/>
              <a:t>Чув я десь таке повір’я: </a:t>
            </a:r>
            <a:br>
              <a:rPr lang="uk-UA" sz="3600"/>
            </a:br>
            <a:r>
              <a:rPr lang="uk-UA" sz="3600"/>
              <a:t>Коли в птаха біле пір’я, </a:t>
            </a:r>
            <a:br>
              <a:rPr lang="uk-UA" sz="3600"/>
            </a:br>
            <a:r>
              <a:rPr lang="uk-UA" sz="3600"/>
              <a:t>Птах цей символ миру в світі. </a:t>
            </a:r>
            <a:br>
              <a:rPr lang="uk-UA" sz="3600"/>
            </a:br>
            <a:r>
              <a:rPr lang="uk-UA" sz="3600"/>
              <a:t>Як же він зоветься, діти? </a:t>
            </a:r>
            <a:r>
              <a:rPr lang="ru-RU" sz="3600"/>
              <a:t/>
            </a:r>
            <a:br>
              <a:rPr lang="ru-RU" sz="3600"/>
            </a:br>
            <a:r>
              <a:rPr lang="uk-UA" sz="3600"/>
              <a:t/>
            </a:r>
            <a:br>
              <a:rPr lang="uk-UA" sz="3600"/>
            </a:br>
            <a:r>
              <a:rPr lang="ru-RU"/>
              <a:t/>
            </a:r>
            <a:br>
              <a:rPr lang="ru-RU"/>
            </a:br>
            <a:endParaRPr lang="ru-RU"/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7869238" y="1071563"/>
          <a:ext cx="1081087" cy="412750"/>
        </p:xfrm>
        <a:graphic>
          <a:graphicData uri="http://schemas.openxmlformats.org/drawingml/2006/table">
            <a:tbl>
              <a:tblPr/>
              <a:tblGrid>
                <a:gridCol w="1081087"/>
              </a:tblGrid>
              <a:tr h="412750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77" marR="91477" marT="45652" marB="45652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323850" y="44450"/>
            <a:ext cx="8229600" cy="792163"/>
          </a:xfrm>
        </p:spPr>
        <p:txBody>
          <a:bodyPr/>
          <a:lstStyle/>
          <a:p>
            <a:pPr eaLnBrk="1" hangingPunct="1"/>
            <a:r>
              <a:rPr lang="uk-UA" smtClean="0">
                <a:solidFill>
                  <a:srgbClr val="FF0000"/>
                </a:solidFill>
              </a:rPr>
              <a:t>Криптограма  «Поет-байкар»</a:t>
            </a:r>
            <a:endParaRPr lang="ru-RU" smtClean="0">
              <a:solidFill>
                <a:srgbClr val="FF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250825" y="1052513"/>
          <a:ext cx="8713791" cy="2987674"/>
        </p:xfrm>
        <a:graphic>
          <a:graphicData uri="http://schemas.openxmlformats.org/drawingml/2006/table">
            <a:tbl>
              <a:tblPr firstRow="1" bandRow="1"/>
              <a:tblGrid>
                <a:gridCol w="968199"/>
                <a:gridCol w="968199"/>
                <a:gridCol w="968199"/>
                <a:gridCol w="968199"/>
                <a:gridCol w="968199"/>
                <a:gridCol w="968199"/>
                <a:gridCol w="968199"/>
                <a:gridCol w="968199"/>
                <a:gridCol w="968199"/>
              </a:tblGrid>
              <a:tr h="579243">
                <a:tc gridSpan="3"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0" marB="45730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1.</a:t>
                      </a:r>
                      <a:r>
                        <a:rPr lang="ru-RU" sz="3200" b="1" baseline="0" dirty="0" smtClean="0">
                          <a:solidFill>
                            <a:srgbClr val="FF0000"/>
                          </a:solidFill>
                        </a:rPr>
                        <a:t>  </a:t>
                      </a:r>
                      <a:r>
                        <a:rPr lang="ru-RU" sz="3200" b="1" baseline="0" dirty="0" smtClean="0"/>
                        <a:t>Г</a:t>
                      </a:r>
                      <a:endParaRPr lang="ru-RU" sz="3200" b="1" dirty="0"/>
                    </a:p>
                  </a:txBody>
                  <a:tcPr marL="91449" marR="91449" marT="45730" marB="4573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О</a:t>
                      </a:r>
                      <a:endParaRPr lang="ru-RU" sz="3200" b="1" dirty="0"/>
                    </a:p>
                  </a:txBody>
                  <a:tcPr marL="91449" marR="91449" marT="45730" marB="45730"/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Л</a:t>
                      </a:r>
                      <a:endParaRPr lang="ru-RU" sz="3200" b="1" dirty="0"/>
                    </a:p>
                  </a:txBody>
                  <a:tcPr marL="91449" marR="91449" marT="45730" marB="45730"/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У</a:t>
                      </a:r>
                      <a:endParaRPr lang="ru-RU" sz="3200" b="1" dirty="0"/>
                    </a:p>
                  </a:txBody>
                  <a:tcPr marL="91449" marR="91449" marT="45730" marB="45730"/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Б</a:t>
                      </a:r>
                      <a:endParaRPr lang="ru-RU" sz="3200" b="1" dirty="0"/>
                    </a:p>
                  </a:txBody>
                  <a:tcPr marL="91449" marR="91449" marT="45730" marB="45730"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 marL="91449" marR="91449" marT="45730" marB="45730"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</a:tr>
              <a:tr h="579243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2. </a:t>
                      </a:r>
                      <a:endParaRPr lang="ru-RU" sz="3200" b="1" dirty="0"/>
                    </a:p>
                  </a:txBody>
                  <a:tcPr marL="91449" marR="91449" marT="45730" marB="45730"/>
                </a:tc>
                <a:tc>
                  <a:txBody>
                    <a:bodyPr/>
                    <a:lstStyle/>
                    <a:p>
                      <a:endParaRPr lang="ru-RU" sz="3200" b="1" dirty="0"/>
                    </a:p>
                  </a:txBody>
                  <a:tcPr marL="91449" marR="91449" marT="45730" marB="45730"/>
                </a:tc>
                <a:tc>
                  <a:txBody>
                    <a:bodyPr/>
                    <a:lstStyle/>
                    <a:p>
                      <a:endParaRPr lang="ru-RU" sz="3200" b="1" dirty="0"/>
                    </a:p>
                  </a:txBody>
                  <a:tcPr marL="91449" marR="91449" marT="45730" marB="45730"/>
                </a:tc>
                <a:tc>
                  <a:txBody>
                    <a:bodyPr/>
                    <a:lstStyle/>
                    <a:p>
                      <a:endParaRPr lang="ru-RU" sz="3200" b="1" dirty="0"/>
                    </a:p>
                  </a:txBody>
                  <a:tcPr marL="91449" marR="91449" marT="45730" marB="4573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0" marB="45730">
                    <a:lnR w="12700" cmpd="sng">
                      <a:noFill/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  <a:prstDash val="solid"/>
                    </a:lnR>
                  </a:tcPr>
                </a:tc>
              </a:tr>
              <a:tr h="457297">
                <a:tc gridSpan="2"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0" marB="45730">
                    <a:lnL w="12700" cmpd="sng">
                      <a:noFill/>
                      <a:prstDash val="solid"/>
                    </a:lnL>
                    <a:lnB w="12700" cmpd="sng">
                      <a:noFill/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3</a:t>
                      </a:r>
                      <a:endParaRPr lang="ru-RU" sz="2400" b="1" dirty="0"/>
                    </a:p>
                  </a:txBody>
                  <a:tcPr marL="91449" marR="91449" marT="45730" marB="45730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0" marB="4573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0" marB="45730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0" marB="45730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0" marB="45730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0" marB="45730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0" marB="45730">
                    <a:lnR w="12700" cmpd="sng">
                      <a:noFill/>
                      <a:prstDash val="solid"/>
                    </a:lnR>
                  </a:tcPr>
                </a:tc>
              </a:tr>
              <a:tr h="457297">
                <a:tc rowSpan="3"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0" marB="45730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4</a:t>
                      </a:r>
                      <a:endParaRPr lang="ru-RU" sz="2400" b="1" dirty="0"/>
                    </a:p>
                  </a:txBody>
                  <a:tcPr marL="91449" marR="91449" marT="45730" marB="45730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0" marB="45730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0" marB="4573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0" marB="45730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0" marB="45730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0" marB="45730"/>
                </a:tc>
                <a:tc rowSpan="2"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0" marB="45730">
                    <a:lnB w="12700" cmpd="sng">
                      <a:noFill/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0" marB="45730">
                    <a:lnR w="12700" cmpd="sng">
                      <a:noFill/>
                      <a:prstDash val="solid"/>
                    </a:lnR>
                    <a:lnB w="12700" cmpd="sng">
                      <a:noFill/>
                      <a:prstDash val="solid"/>
                    </a:lnB>
                  </a:tcPr>
                </a:tc>
              </a:tr>
              <a:tr h="4572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0" marB="45730">
                    <a:lnL w="12700" cmpd="sng">
                      <a:noFill/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5</a:t>
                      </a:r>
                      <a:endParaRPr lang="ru-RU" sz="2400" b="1" dirty="0"/>
                    </a:p>
                  </a:txBody>
                  <a:tcPr marL="91449" marR="91449" marT="45730" marB="45730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0" marB="4573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0" marB="45730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0" marB="45730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0" marB="45730">
                    <a:lnR w="12700" cmpd="sng">
                      <a:noFill/>
                      <a:prstDash val="solid"/>
                    </a:lnR>
                    <a:lnB w="12700" cmpd="sng">
                      <a:noFill/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7297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6</a:t>
                      </a:r>
                      <a:endParaRPr lang="ru-RU" sz="2400" b="1" dirty="0"/>
                    </a:p>
                  </a:txBody>
                  <a:tcPr marL="91449" marR="91449" marT="45730" marB="45730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49" marR="91449" marT="45730" marB="45730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0" marB="4573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0" marB="45730">
                    <a:lnB w="12700" cmpd="sng">
                      <a:noFill/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0" marB="45730"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22594" name="TextBox 8"/>
          <p:cNvSpPr txBox="1">
            <a:spLocks noChangeArrowheads="1"/>
          </p:cNvSpPr>
          <p:nvPr/>
        </p:nvSpPr>
        <p:spPr bwMode="auto">
          <a:xfrm>
            <a:off x="684213" y="3789363"/>
            <a:ext cx="84597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uk-UA" sz="3600"/>
              <a:t> </a:t>
            </a:r>
            <a:br>
              <a:rPr lang="uk-UA" sz="3600"/>
            </a:br>
            <a:r>
              <a:rPr lang="ru-RU"/>
              <a:t/>
            </a:r>
            <a:br>
              <a:rPr lang="ru-RU"/>
            </a:br>
            <a:endParaRPr lang="ru-RU"/>
          </a:p>
        </p:txBody>
      </p:sp>
      <p:sp>
        <p:nvSpPr>
          <p:cNvPr id="22595" name="TextBox 2"/>
          <p:cNvSpPr txBox="1">
            <a:spLocks noChangeArrowheads="1"/>
          </p:cNvSpPr>
          <p:nvPr/>
        </p:nvSpPr>
        <p:spPr bwMode="auto">
          <a:xfrm>
            <a:off x="827088" y="4221163"/>
            <a:ext cx="4532312" cy="261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uk-UA"/>
              <a:t>2.</a:t>
            </a:r>
            <a:r>
              <a:rPr lang="ru-RU"/>
              <a:t> </a:t>
            </a:r>
            <a:r>
              <a:rPr lang="ru-RU" sz="3200"/>
              <a:t>Ой, великий упертюх </a:t>
            </a:r>
            <a:br>
              <a:rPr lang="ru-RU" sz="3200"/>
            </a:br>
            <a:r>
              <a:rPr lang="ru-RU" sz="3200"/>
              <a:t>Сей сіренький клаповух. </a:t>
            </a:r>
            <a:br>
              <a:rPr lang="ru-RU" sz="3200"/>
            </a:br>
            <a:r>
              <a:rPr lang="ru-RU" sz="3200"/>
              <a:t>Кличе «І-я» до ясел, </a:t>
            </a:r>
            <a:br>
              <a:rPr lang="ru-RU" sz="3200"/>
            </a:br>
            <a:r>
              <a:rPr lang="ru-RU" sz="3200"/>
              <a:t>Називається... </a:t>
            </a:r>
            <a:br>
              <a:rPr lang="ru-RU" sz="3200"/>
            </a:br>
            <a:r>
              <a:rPr lang="ru-RU"/>
              <a:t/>
            </a:r>
            <a:br>
              <a:rPr lang="ru-RU"/>
            </a:br>
            <a:r>
              <a:rPr lang="uk-UA"/>
              <a:t> 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323850" y="44450"/>
            <a:ext cx="8229600" cy="792163"/>
          </a:xfrm>
        </p:spPr>
        <p:txBody>
          <a:bodyPr/>
          <a:lstStyle/>
          <a:p>
            <a:pPr eaLnBrk="1" hangingPunct="1"/>
            <a:r>
              <a:rPr lang="uk-UA" smtClean="0">
                <a:solidFill>
                  <a:srgbClr val="FF0000"/>
                </a:solidFill>
              </a:rPr>
              <a:t>Криптограма  «Поет-байкар»</a:t>
            </a:r>
            <a:endParaRPr lang="ru-RU" smtClean="0">
              <a:solidFill>
                <a:srgbClr val="FF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250825" y="1052513"/>
          <a:ext cx="8713791" cy="2987674"/>
        </p:xfrm>
        <a:graphic>
          <a:graphicData uri="http://schemas.openxmlformats.org/drawingml/2006/table">
            <a:tbl>
              <a:tblPr firstRow="1" bandRow="1"/>
              <a:tblGrid>
                <a:gridCol w="968199"/>
                <a:gridCol w="968199"/>
                <a:gridCol w="968199"/>
                <a:gridCol w="968199"/>
                <a:gridCol w="968199"/>
                <a:gridCol w="968199"/>
                <a:gridCol w="968199"/>
                <a:gridCol w="968199"/>
                <a:gridCol w="968199"/>
              </a:tblGrid>
              <a:tr h="579243">
                <a:tc gridSpan="3"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0" marB="45730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1.</a:t>
                      </a:r>
                      <a:r>
                        <a:rPr lang="ru-RU" sz="3200" b="1" baseline="0" dirty="0" smtClean="0">
                          <a:solidFill>
                            <a:srgbClr val="FF0000"/>
                          </a:solidFill>
                        </a:rPr>
                        <a:t>  </a:t>
                      </a:r>
                      <a:r>
                        <a:rPr lang="ru-RU" sz="3200" b="1" baseline="0" dirty="0" smtClean="0"/>
                        <a:t>Г</a:t>
                      </a:r>
                      <a:endParaRPr lang="ru-RU" sz="3200" b="1" dirty="0"/>
                    </a:p>
                  </a:txBody>
                  <a:tcPr marL="91449" marR="91449" marT="45730" marB="4573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О</a:t>
                      </a:r>
                      <a:endParaRPr lang="ru-RU" sz="3200" b="1" dirty="0"/>
                    </a:p>
                  </a:txBody>
                  <a:tcPr marL="91449" marR="91449" marT="45730" marB="45730"/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Л</a:t>
                      </a:r>
                      <a:endParaRPr lang="ru-RU" sz="3200" b="1" dirty="0"/>
                    </a:p>
                  </a:txBody>
                  <a:tcPr marL="91449" marR="91449" marT="45730" marB="45730"/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У</a:t>
                      </a:r>
                      <a:endParaRPr lang="ru-RU" sz="3200" b="1" dirty="0"/>
                    </a:p>
                  </a:txBody>
                  <a:tcPr marL="91449" marR="91449" marT="45730" marB="45730"/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Б</a:t>
                      </a:r>
                      <a:endParaRPr lang="ru-RU" sz="3200" b="1" dirty="0"/>
                    </a:p>
                  </a:txBody>
                  <a:tcPr marL="91449" marR="91449" marT="45730" marB="45730"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 marL="91449" marR="91449" marT="45730" marB="45730"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</a:tr>
              <a:tr h="579243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2. </a:t>
                      </a:r>
                      <a:r>
                        <a:rPr lang="ru-RU" sz="3200" b="1" dirty="0" smtClean="0"/>
                        <a:t>О</a:t>
                      </a:r>
                      <a:endParaRPr lang="ru-RU" sz="3200" b="1" dirty="0"/>
                    </a:p>
                  </a:txBody>
                  <a:tcPr marL="91449" marR="91449" marT="45730" marB="45730"/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С</a:t>
                      </a:r>
                      <a:endParaRPr lang="ru-RU" sz="3200" b="1" dirty="0"/>
                    </a:p>
                  </a:txBody>
                  <a:tcPr marL="91449" marR="91449" marT="45730" marB="45730"/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Е</a:t>
                      </a:r>
                      <a:endParaRPr lang="ru-RU" sz="3200" b="1" dirty="0"/>
                    </a:p>
                  </a:txBody>
                  <a:tcPr marL="91449" marR="91449" marT="45730" marB="45730"/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     Л</a:t>
                      </a:r>
                      <a:endParaRPr lang="ru-RU" sz="3200" b="1" dirty="0"/>
                    </a:p>
                  </a:txBody>
                  <a:tcPr marL="91449" marR="91449" marT="45730" marB="4573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0" marB="45730">
                    <a:lnR w="12700" cmpd="sng">
                      <a:noFill/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  <a:prstDash val="solid"/>
                    </a:lnR>
                  </a:tcPr>
                </a:tc>
              </a:tr>
              <a:tr h="457297">
                <a:tc gridSpan="2"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0" marB="45730">
                    <a:lnL w="12700" cmpd="sng">
                      <a:noFill/>
                      <a:prstDash val="solid"/>
                    </a:lnL>
                    <a:lnB w="12700" cmpd="sng">
                      <a:noFill/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3</a:t>
                      </a:r>
                      <a:endParaRPr lang="ru-RU" sz="2400" b="1" dirty="0"/>
                    </a:p>
                  </a:txBody>
                  <a:tcPr marL="91449" marR="91449" marT="45730" marB="45730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0" marB="4573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0" marB="45730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0" marB="45730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0" marB="45730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0" marB="45730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0" marB="45730">
                    <a:lnR w="12700" cmpd="sng">
                      <a:noFill/>
                      <a:prstDash val="solid"/>
                    </a:lnR>
                  </a:tcPr>
                </a:tc>
              </a:tr>
              <a:tr h="457297">
                <a:tc rowSpan="3"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0" marB="45730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4</a:t>
                      </a:r>
                      <a:endParaRPr lang="ru-RU" sz="2400" b="1" dirty="0"/>
                    </a:p>
                  </a:txBody>
                  <a:tcPr marL="91449" marR="91449" marT="45730" marB="45730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0" marB="45730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0" marB="4573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0" marB="45730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0" marB="45730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0" marB="45730"/>
                </a:tc>
                <a:tc rowSpan="2" gridSpan="2"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0" marB="45730">
                    <a:lnR w="12700" cmpd="sng">
                      <a:noFill/>
                      <a:prstDash val="solid"/>
                    </a:lnR>
                    <a:lnB w="12700" cmpd="sng">
                      <a:noFill/>
                      <a:prstDash val="soli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0" marB="45730">
                    <a:lnR w="12700" cmpd="sng">
                      <a:noFill/>
                      <a:prstDash val="solid"/>
                    </a:lnR>
                    <a:lnB w="12700" cmpd="sng">
                      <a:noFill/>
                      <a:prstDash val="solid"/>
                    </a:lnB>
                  </a:tcPr>
                </a:tc>
              </a:tr>
              <a:tr h="4572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0" marB="45730">
                    <a:lnL w="12700" cmpd="sng">
                      <a:noFill/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5</a:t>
                      </a:r>
                      <a:endParaRPr lang="ru-RU" sz="2400" b="1" dirty="0"/>
                    </a:p>
                  </a:txBody>
                  <a:tcPr marL="91449" marR="91449" marT="45730" marB="45730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0" marB="4573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0" marB="45730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0" marB="45730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0" marB="45730">
                    <a:lnR w="12700" cmpd="sng">
                      <a:noFill/>
                      <a:prstDash val="solid"/>
                    </a:lnR>
                    <a:lnB w="12700" cmpd="sng">
                      <a:noFill/>
                      <a:prstDash val="soli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7297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6</a:t>
                      </a:r>
                      <a:endParaRPr lang="ru-RU" sz="2400" b="1" dirty="0"/>
                    </a:p>
                  </a:txBody>
                  <a:tcPr marL="91449" marR="91449" marT="45730" marB="45730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49" marR="91449" marT="45730" marB="45730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0" marB="4573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0" marB="45730">
                    <a:lnR w="12700" cmpd="sng">
                      <a:noFill/>
                      <a:prstDash val="solid"/>
                    </a:lnR>
                    <a:lnB w="12700" cmpd="sng">
                      <a:noFill/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0" marB="45730"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23616" name="TextBox 2"/>
          <p:cNvSpPr txBox="1">
            <a:spLocks noChangeArrowheads="1"/>
          </p:cNvSpPr>
          <p:nvPr/>
        </p:nvSpPr>
        <p:spPr bwMode="auto">
          <a:xfrm>
            <a:off x="827088" y="4221163"/>
            <a:ext cx="5953125" cy="310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uk-UA" sz="4000"/>
              <a:t>3. Не князівської породи,</a:t>
            </a:r>
            <a:br>
              <a:rPr lang="uk-UA" sz="4000"/>
            </a:br>
            <a:r>
              <a:rPr lang="uk-UA" sz="4000"/>
              <a:t>А ходить в короні,</a:t>
            </a:r>
            <a:br>
              <a:rPr lang="uk-UA" sz="4000"/>
            </a:br>
            <a:r>
              <a:rPr lang="uk-UA" sz="4000"/>
              <a:t>Не їздець, а зі шпорами,</a:t>
            </a:r>
            <a:br>
              <a:rPr lang="uk-UA" sz="4000"/>
            </a:br>
            <a:r>
              <a:rPr lang="uk-UA" sz="4000"/>
              <a:t>Не сторож, а рано будить. </a:t>
            </a:r>
            <a:r>
              <a:rPr lang="ru-RU" sz="3200"/>
              <a:t/>
            </a:r>
            <a:br>
              <a:rPr lang="ru-RU" sz="3200"/>
            </a:br>
            <a:r>
              <a:rPr lang="ru-RU"/>
              <a:t/>
            </a:r>
            <a:br>
              <a:rPr lang="ru-RU"/>
            </a:br>
            <a:r>
              <a:rPr lang="uk-UA"/>
              <a:t> 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323850" y="44450"/>
            <a:ext cx="8229600" cy="792163"/>
          </a:xfrm>
        </p:spPr>
        <p:txBody>
          <a:bodyPr/>
          <a:lstStyle/>
          <a:p>
            <a:pPr eaLnBrk="1" hangingPunct="1"/>
            <a:r>
              <a:rPr lang="uk-UA" smtClean="0">
                <a:solidFill>
                  <a:srgbClr val="FF0000"/>
                </a:solidFill>
              </a:rPr>
              <a:t>Криптограма  «Поет-байкар»</a:t>
            </a:r>
            <a:endParaRPr lang="ru-RU" smtClean="0">
              <a:solidFill>
                <a:srgbClr val="FF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250825" y="1052513"/>
          <a:ext cx="8713791" cy="3109911"/>
        </p:xfrm>
        <a:graphic>
          <a:graphicData uri="http://schemas.openxmlformats.org/drawingml/2006/table">
            <a:tbl>
              <a:tblPr firstRow="1" bandRow="1"/>
              <a:tblGrid>
                <a:gridCol w="968199"/>
                <a:gridCol w="968199"/>
                <a:gridCol w="968199"/>
                <a:gridCol w="968199"/>
                <a:gridCol w="968199"/>
                <a:gridCol w="968199"/>
                <a:gridCol w="968199"/>
                <a:gridCol w="968199"/>
                <a:gridCol w="968199"/>
              </a:tblGrid>
              <a:tr h="579297">
                <a:tc gridSpan="3"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4" marB="45734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1.</a:t>
                      </a:r>
                      <a:r>
                        <a:rPr lang="ru-RU" sz="3200" b="1" baseline="0" dirty="0" smtClean="0"/>
                        <a:t>Г</a:t>
                      </a:r>
                      <a:endParaRPr lang="ru-RU" sz="3200" b="1" dirty="0"/>
                    </a:p>
                  </a:txBody>
                  <a:tcPr marL="91449" marR="91449" marT="45734" marB="45734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О</a:t>
                      </a:r>
                      <a:endParaRPr lang="ru-RU" sz="3200" b="1" dirty="0"/>
                    </a:p>
                  </a:txBody>
                  <a:tcPr marL="91449" marR="91449" marT="45734" marB="45734"/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Л</a:t>
                      </a:r>
                      <a:endParaRPr lang="ru-RU" sz="3200" b="1" dirty="0"/>
                    </a:p>
                  </a:txBody>
                  <a:tcPr marL="91449" marR="91449" marT="45734" marB="45734"/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У</a:t>
                      </a:r>
                      <a:endParaRPr lang="ru-RU" sz="3200" b="1" dirty="0"/>
                    </a:p>
                  </a:txBody>
                  <a:tcPr marL="91449" marR="91449" marT="45734" marB="45734"/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Б</a:t>
                      </a:r>
                      <a:endParaRPr lang="ru-RU" sz="3200" b="1" dirty="0"/>
                    </a:p>
                  </a:txBody>
                  <a:tcPr marL="91449" marR="91449" marT="45734" marB="45734"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 marL="91449" marR="91449" marT="45734" marB="45734"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</a:tr>
              <a:tr h="579297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2. </a:t>
                      </a:r>
                      <a:r>
                        <a:rPr lang="ru-RU" sz="3200" b="1" dirty="0" smtClean="0"/>
                        <a:t>О</a:t>
                      </a:r>
                      <a:endParaRPr lang="ru-RU" sz="3200" b="1" dirty="0"/>
                    </a:p>
                  </a:txBody>
                  <a:tcPr marL="91449" marR="91449" marT="45734" marB="45734"/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С</a:t>
                      </a:r>
                      <a:endParaRPr lang="ru-RU" sz="3200" b="1" dirty="0"/>
                    </a:p>
                  </a:txBody>
                  <a:tcPr marL="91449" marR="91449" marT="45734" marB="45734"/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Е</a:t>
                      </a:r>
                      <a:endParaRPr lang="ru-RU" sz="3200" b="1" dirty="0"/>
                    </a:p>
                  </a:txBody>
                  <a:tcPr marL="91449" marR="91449" marT="45734" marB="45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Л</a:t>
                      </a:r>
                      <a:endParaRPr lang="ru-RU" sz="3200" b="1" dirty="0"/>
                    </a:p>
                  </a:txBody>
                  <a:tcPr marL="91449" marR="91449" marT="45734" marB="45734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4" marB="45734">
                    <a:lnR w="12700" cmpd="sng">
                      <a:noFill/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  <a:prstDash val="solid"/>
                    </a:lnR>
                  </a:tcPr>
                </a:tc>
              </a:tr>
              <a:tr h="579297">
                <a:tc gridSpan="2"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4" marB="45734">
                    <a:lnL w="12700" cmpd="sng">
                      <a:noFill/>
                      <a:prstDash val="solid"/>
                    </a:lnL>
                    <a:lnB w="12700" cmpd="sng">
                      <a:noFill/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r>
                        <a:rPr lang="ru-RU" sz="3200" b="1" dirty="0" smtClean="0"/>
                        <a:t>. П</a:t>
                      </a:r>
                      <a:endParaRPr lang="ru-RU" sz="3200" b="1" dirty="0"/>
                    </a:p>
                  </a:txBody>
                  <a:tcPr marL="91449" marR="91449" marT="45734" marB="457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І</a:t>
                      </a:r>
                      <a:endParaRPr lang="ru-RU" sz="3200" b="1" dirty="0"/>
                    </a:p>
                  </a:txBody>
                  <a:tcPr marL="91449" marR="91449" marT="45734" marB="45734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В</a:t>
                      </a:r>
                      <a:endParaRPr lang="ru-RU" sz="3200" b="1" dirty="0"/>
                    </a:p>
                  </a:txBody>
                  <a:tcPr marL="91449" marR="91449" marT="45734" marB="45734"/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Е</a:t>
                      </a:r>
                      <a:endParaRPr lang="ru-RU" sz="3200" b="1" dirty="0"/>
                    </a:p>
                  </a:txBody>
                  <a:tcPr marL="91449" marR="91449" marT="45734" marB="45734"/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Н</a:t>
                      </a:r>
                      <a:endParaRPr lang="ru-RU" sz="3200" b="1" dirty="0"/>
                    </a:p>
                  </a:txBody>
                  <a:tcPr marL="91449" marR="91449" marT="45734" marB="45734"/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Ь</a:t>
                      </a:r>
                      <a:endParaRPr lang="ru-RU" sz="3200" b="1" dirty="0"/>
                    </a:p>
                  </a:txBody>
                  <a:tcPr marL="91449" marR="91449" marT="45734" marB="45734"/>
                </a:tc>
                <a:tc rowSpan="3"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4" marB="45734"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</a:tr>
              <a:tr h="457340">
                <a:tc rowSpan="3"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4" marB="45734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 marL="91449" marR="91449" marT="45734" marB="45734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4" marB="45734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4" marB="45734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4" marB="45734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4" marB="45734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4" marB="45734"/>
                </a:tc>
                <a:tc rowSpan="2"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4" marB="45734">
                    <a:lnR w="12700" cmpd="sng">
                      <a:noFill/>
                      <a:prstDash val="solid"/>
                    </a:lnR>
                    <a:lnB w="12700" cmpd="sng">
                      <a:noFill/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  <a:prstDash val="solid"/>
                    </a:lnR>
                    <a:lnB w="12700" cmpd="sng">
                      <a:noFill/>
                      <a:prstDash val="solid"/>
                    </a:lnB>
                  </a:tcPr>
                </a:tc>
              </a:tr>
              <a:tr h="4573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4" marB="45734">
                    <a:lnL w="12700" cmpd="sng">
                      <a:noFill/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5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 marL="91449" marR="91449" marT="45734" marB="45734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4" marB="45734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4" marB="45734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4" marB="45734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4" marB="45734">
                    <a:lnR w="12700" cmpd="sng">
                      <a:noFill/>
                      <a:prstDash val="solid"/>
                    </a:lnR>
                    <a:lnB w="12700" cmpd="sng">
                      <a:noFill/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73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6</a:t>
                      </a:r>
                      <a:endParaRPr lang="ru-RU" sz="2400" b="1" dirty="0"/>
                    </a:p>
                  </a:txBody>
                  <a:tcPr marL="91449" marR="91449" marT="45734" marB="45734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49" marR="91449" marT="45734" marB="45734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4" marB="45734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4" marB="45734">
                    <a:lnR w="12700" cmpd="sng">
                      <a:noFill/>
                      <a:prstDash val="solid"/>
                    </a:lnR>
                    <a:lnB w="12700" cmpd="sng">
                      <a:noFill/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24640" name="TextBox 8"/>
          <p:cNvSpPr txBox="1">
            <a:spLocks noChangeArrowheads="1"/>
          </p:cNvSpPr>
          <p:nvPr/>
        </p:nvSpPr>
        <p:spPr bwMode="auto">
          <a:xfrm>
            <a:off x="684213" y="3789363"/>
            <a:ext cx="84597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uk-UA" sz="3600"/>
              <a:t> </a:t>
            </a:r>
            <a:br>
              <a:rPr lang="uk-UA" sz="3600"/>
            </a:br>
            <a:r>
              <a:rPr lang="ru-RU"/>
              <a:t/>
            </a:r>
            <a:br>
              <a:rPr lang="ru-RU"/>
            </a:br>
            <a:endParaRPr lang="ru-RU"/>
          </a:p>
        </p:txBody>
      </p:sp>
      <p:sp>
        <p:nvSpPr>
          <p:cNvPr id="24641" name="TextBox 2"/>
          <p:cNvSpPr txBox="1">
            <a:spLocks noChangeArrowheads="1"/>
          </p:cNvSpPr>
          <p:nvPr/>
        </p:nvSpPr>
        <p:spPr bwMode="auto">
          <a:xfrm>
            <a:off x="827088" y="4221163"/>
            <a:ext cx="6184900" cy="489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uk-UA" sz="360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uk-UA" sz="3600"/>
              <a:t>Ця птаха тендітна та сильна,</a:t>
            </a:r>
            <a:br>
              <a:rPr lang="uk-UA" sz="3600"/>
            </a:br>
            <a:r>
              <a:rPr lang="uk-UA" sz="3600"/>
              <a:t>Пливе вона в річці повільно.</a:t>
            </a:r>
            <a:br>
              <a:rPr lang="uk-UA" sz="3600"/>
            </a:br>
            <a:r>
              <a:rPr lang="uk-UA" sz="3600"/>
              <a:t>Шия довга, наче спиця,</a:t>
            </a:r>
            <a:br>
              <a:rPr lang="uk-UA" sz="3600"/>
            </a:br>
            <a:r>
              <a:rPr lang="uk-UA" sz="3600"/>
              <a:t>А постава, як в цариці.</a:t>
            </a:r>
            <a:r>
              <a:rPr lang="ru-RU" sz="3600"/>
              <a:t/>
            </a:r>
            <a:br>
              <a:rPr lang="ru-RU" sz="3600"/>
            </a:br>
            <a:r>
              <a:rPr lang="ru-RU" sz="3200"/>
              <a:t/>
            </a:r>
            <a:br>
              <a:rPr lang="ru-RU" sz="3200"/>
            </a:br>
            <a:r>
              <a:rPr lang="ru-RU" sz="3200"/>
              <a:t/>
            </a:r>
            <a:br>
              <a:rPr lang="ru-RU" sz="3200"/>
            </a:br>
            <a:r>
              <a:rPr lang="ru-RU" sz="3200"/>
              <a:t/>
            </a:r>
            <a:br>
              <a:rPr lang="ru-RU" sz="3200"/>
            </a:br>
            <a:r>
              <a:rPr lang="ru-RU" sz="3200"/>
              <a:t/>
            </a:r>
            <a:br>
              <a:rPr lang="ru-RU" sz="3200"/>
            </a:br>
            <a:r>
              <a:rPr lang="ru-RU"/>
              <a:t/>
            </a:r>
            <a:br>
              <a:rPr lang="ru-RU"/>
            </a:br>
            <a:r>
              <a:rPr lang="uk-UA"/>
              <a:t> 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323850" y="44450"/>
            <a:ext cx="8229600" cy="792163"/>
          </a:xfrm>
        </p:spPr>
        <p:txBody>
          <a:bodyPr/>
          <a:lstStyle/>
          <a:p>
            <a:pPr eaLnBrk="1" hangingPunct="1"/>
            <a:r>
              <a:rPr lang="uk-UA" smtClean="0">
                <a:solidFill>
                  <a:srgbClr val="FF0000"/>
                </a:solidFill>
              </a:rPr>
              <a:t>Криптограма  «Поет-байкар»</a:t>
            </a:r>
            <a:endParaRPr lang="ru-RU" smtClean="0">
              <a:solidFill>
                <a:srgbClr val="FF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269875" y="836613"/>
          <a:ext cx="8712198" cy="3230592"/>
        </p:xfrm>
        <a:graphic>
          <a:graphicData uri="http://schemas.openxmlformats.org/drawingml/2006/table">
            <a:tbl>
              <a:tblPr firstRow="1" bandRow="1"/>
              <a:tblGrid>
                <a:gridCol w="968022"/>
                <a:gridCol w="968022"/>
                <a:gridCol w="968022"/>
                <a:gridCol w="968022"/>
                <a:gridCol w="968022"/>
                <a:gridCol w="968022"/>
                <a:gridCol w="968022"/>
                <a:gridCol w="968022"/>
                <a:gridCol w="968022"/>
              </a:tblGrid>
              <a:tr h="579067">
                <a:tc gridSpan="3"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2" marR="91432" marT="45696" marB="45696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1.</a:t>
                      </a:r>
                      <a:r>
                        <a:rPr lang="ru-RU" sz="3200" b="1" baseline="0" dirty="0" smtClean="0"/>
                        <a:t>Г</a:t>
                      </a:r>
                      <a:endParaRPr lang="ru-RU" sz="3200" b="1" dirty="0"/>
                    </a:p>
                  </a:txBody>
                  <a:tcPr marL="91432" marR="91432" marT="45696" marB="45696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О</a:t>
                      </a:r>
                      <a:endParaRPr lang="ru-RU" sz="3200" b="1" dirty="0"/>
                    </a:p>
                  </a:txBody>
                  <a:tcPr marL="91432" marR="91432" marT="45696" marB="45696"/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Л</a:t>
                      </a:r>
                      <a:endParaRPr lang="ru-RU" sz="3200" b="1" dirty="0"/>
                    </a:p>
                  </a:txBody>
                  <a:tcPr marL="91432" marR="91432" marT="45696" marB="45696"/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У</a:t>
                      </a:r>
                      <a:endParaRPr lang="ru-RU" sz="3200" b="1" dirty="0"/>
                    </a:p>
                  </a:txBody>
                  <a:tcPr marL="91432" marR="91432" marT="45696" marB="45696"/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Б</a:t>
                      </a:r>
                      <a:endParaRPr lang="ru-RU" sz="3200" b="1" dirty="0"/>
                    </a:p>
                  </a:txBody>
                  <a:tcPr marL="91432" marR="91432" marT="45696" marB="45696"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 marL="91432" marR="91432" marT="45696" marB="45696"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</a:tr>
              <a:tr h="579067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2. </a:t>
                      </a:r>
                      <a:r>
                        <a:rPr lang="ru-RU" sz="3200" b="1" dirty="0" smtClean="0"/>
                        <a:t>О</a:t>
                      </a:r>
                      <a:endParaRPr lang="ru-RU" sz="3200" b="1" dirty="0"/>
                    </a:p>
                  </a:txBody>
                  <a:tcPr marL="91432" marR="91432" marT="45696" marB="45696"/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С</a:t>
                      </a:r>
                      <a:endParaRPr lang="ru-RU" sz="3200" b="1" dirty="0"/>
                    </a:p>
                  </a:txBody>
                  <a:tcPr marL="91432" marR="91432" marT="45696" marB="45696"/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Е</a:t>
                      </a:r>
                      <a:endParaRPr lang="ru-RU" sz="3200" b="1" dirty="0"/>
                    </a:p>
                  </a:txBody>
                  <a:tcPr marL="91432" marR="91432" marT="45696" marB="4569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Л</a:t>
                      </a:r>
                      <a:endParaRPr lang="ru-RU" sz="3200" b="1" dirty="0"/>
                    </a:p>
                  </a:txBody>
                  <a:tcPr marL="91432" marR="91432" marT="45696" marB="45696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2" marR="91432" marT="45696" marB="45696">
                    <a:lnR w="12700" cmpd="sng">
                      <a:noFill/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  <a:prstDash val="solid"/>
                    </a:lnR>
                  </a:tcPr>
                </a:tc>
              </a:tr>
              <a:tr h="579067">
                <a:tc gridSpan="2"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2" marR="91432" marT="45696" marB="45696">
                    <a:lnL w="12700" cmpd="sng">
                      <a:noFill/>
                      <a:prstDash val="solid"/>
                    </a:lnL>
                    <a:lnB w="12700" cmpd="sng">
                      <a:noFill/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3. </a:t>
                      </a:r>
                      <a:r>
                        <a:rPr lang="ru-RU" sz="3200" b="1" dirty="0" smtClean="0"/>
                        <a:t>П</a:t>
                      </a:r>
                      <a:endParaRPr lang="ru-RU" sz="3200" b="1" dirty="0"/>
                    </a:p>
                  </a:txBody>
                  <a:tcPr marL="91432" marR="91432" marT="45696" marB="4569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І</a:t>
                      </a:r>
                      <a:endParaRPr lang="ru-RU" sz="3200" b="1" dirty="0"/>
                    </a:p>
                  </a:txBody>
                  <a:tcPr marL="91432" marR="91432" marT="45696" marB="45696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В</a:t>
                      </a:r>
                      <a:endParaRPr lang="ru-RU" sz="3200" b="1" dirty="0"/>
                    </a:p>
                  </a:txBody>
                  <a:tcPr marL="91432" marR="91432" marT="45696" marB="45696"/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Е</a:t>
                      </a:r>
                      <a:endParaRPr lang="ru-RU" sz="3200" b="1" dirty="0"/>
                    </a:p>
                  </a:txBody>
                  <a:tcPr marL="91432" marR="91432" marT="45696" marB="45696"/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Н</a:t>
                      </a:r>
                      <a:endParaRPr lang="ru-RU" sz="3200" b="1" dirty="0"/>
                    </a:p>
                  </a:txBody>
                  <a:tcPr marL="91432" marR="91432" marT="45696" marB="45696"/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Ь</a:t>
                      </a:r>
                      <a:endParaRPr lang="ru-RU" sz="3200" b="1" dirty="0"/>
                    </a:p>
                  </a:txBody>
                  <a:tcPr marL="91432" marR="91432" marT="45696" marB="45696"/>
                </a:tc>
                <a:tc rowSpan="3"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2" marR="91432" marT="45696" marB="45696"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</a:tr>
              <a:tr h="579067">
                <a:tc rowSpan="3"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2" marR="91432" marT="45696" marB="45696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4. </a:t>
                      </a:r>
                      <a:r>
                        <a:rPr lang="ru-RU" sz="3200" b="1" dirty="0" smtClean="0"/>
                        <a:t>Л</a:t>
                      </a:r>
                      <a:endParaRPr lang="ru-RU" sz="3200" b="1" dirty="0"/>
                    </a:p>
                  </a:txBody>
                  <a:tcPr marL="91432" marR="91432" marT="45696" marB="45696"/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Е</a:t>
                      </a:r>
                      <a:endParaRPr lang="ru-RU" sz="3200" b="1" dirty="0"/>
                    </a:p>
                  </a:txBody>
                  <a:tcPr marL="91432" marR="91432" marT="45696" marB="4569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Б</a:t>
                      </a:r>
                      <a:endParaRPr lang="ru-RU" sz="3200" b="1" dirty="0"/>
                    </a:p>
                  </a:txBody>
                  <a:tcPr marL="91432" marR="91432" marT="45696" marB="45696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І</a:t>
                      </a:r>
                      <a:endParaRPr lang="ru-RU" sz="3200" b="1" dirty="0"/>
                    </a:p>
                  </a:txBody>
                  <a:tcPr marL="91432" marR="91432" marT="45696" marB="45696"/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Д</a:t>
                      </a:r>
                      <a:endParaRPr lang="ru-RU" sz="3200" b="1" dirty="0"/>
                    </a:p>
                  </a:txBody>
                  <a:tcPr marL="91432" marR="91432" marT="45696" marB="45696"/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Ь</a:t>
                      </a:r>
                      <a:endParaRPr lang="ru-RU" sz="3200" b="1" dirty="0"/>
                    </a:p>
                  </a:txBody>
                  <a:tcPr marL="91432" marR="91432" marT="45696" marB="45696"/>
                </a:tc>
                <a:tc rowSpan="2"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2" marR="91432" marT="45696" marB="45696">
                    <a:lnR w="12700" cmpd="sng">
                      <a:noFill/>
                      <a:prstDash val="solid"/>
                    </a:lnR>
                    <a:lnB w="12700" cmpd="sng">
                      <a:noFill/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  <a:prstDash val="solid"/>
                    </a:lnR>
                    <a:lnB w="12700" cmpd="sng">
                      <a:noFill/>
                      <a:prstDash val="solid"/>
                    </a:lnB>
                  </a:tcPr>
                </a:tc>
              </a:tr>
              <a:tr h="4571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2" marR="91432" marT="45696" marB="45696">
                    <a:lnL w="12700" cmpd="sng">
                      <a:noFill/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5</a:t>
                      </a:r>
                      <a:endParaRPr lang="ru-RU" sz="2400" b="1" dirty="0">
                        <a:solidFill>
                          <a:srgbClr val="FF0000"/>
                        </a:solidFill>
                      </a:endParaRPr>
                    </a:p>
                  </a:txBody>
                  <a:tcPr marL="91432" marR="91432" marT="45696" marB="45696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2" marR="91432" marT="45696" marB="45696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2" marR="91432" marT="45696" marB="45696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2" marR="91432" marT="45696" marB="45696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2" marR="91432" marT="45696" marB="45696">
                    <a:lnR w="12700" cmpd="sng">
                      <a:noFill/>
                      <a:prstDash val="solid"/>
                    </a:lnR>
                    <a:lnB w="12700" cmpd="sng">
                      <a:noFill/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714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6</a:t>
                      </a:r>
                      <a:endParaRPr lang="ru-RU" sz="2400" b="1" dirty="0"/>
                    </a:p>
                  </a:txBody>
                  <a:tcPr marL="91432" marR="91432" marT="45696" marB="45696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32" marR="91432" marT="45696" marB="45696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2" marR="91432" marT="45696" marB="45696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2" marR="91432" marT="45696" marB="45696">
                    <a:lnR w="12700" cmpd="sng">
                      <a:noFill/>
                      <a:prstDash val="solid"/>
                    </a:lnR>
                    <a:lnB w="12700" cmpd="sng">
                      <a:noFill/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25664" name="TextBox 8"/>
          <p:cNvSpPr txBox="1">
            <a:spLocks noChangeArrowheads="1"/>
          </p:cNvSpPr>
          <p:nvPr/>
        </p:nvSpPr>
        <p:spPr bwMode="auto">
          <a:xfrm>
            <a:off x="684213" y="3789363"/>
            <a:ext cx="84597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uk-UA" sz="3600"/>
              <a:t> </a:t>
            </a:r>
            <a:br>
              <a:rPr lang="uk-UA" sz="3600"/>
            </a:br>
            <a:r>
              <a:rPr lang="ru-RU"/>
              <a:t/>
            </a:r>
            <a:br>
              <a:rPr lang="ru-RU"/>
            </a:br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0" y="4077072"/>
            <a:ext cx="9144000" cy="6617196"/>
          </a:xfrm>
          <a:prstGeom prst="rect">
            <a:avLst/>
          </a:prstGeom>
          <a:noFill/>
        </p:spPr>
        <p:txBody>
          <a:bodyPr numCol="2">
            <a:spAutoFit/>
          </a:bodyPr>
          <a:lstStyle/>
          <a:p>
            <a:pPr>
              <a:defRPr/>
            </a:pP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uk-UA" sz="3200" dirty="0"/>
              <a:t>Ходить хмуро між дубами,</a:t>
            </a:r>
            <a:br>
              <a:rPr lang="uk-UA" sz="3200" dirty="0"/>
            </a:br>
            <a:r>
              <a:rPr lang="uk-UA" sz="3200" dirty="0"/>
              <a:t>Хижо клацає зубами,</a:t>
            </a:r>
            <a:br>
              <a:rPr lang="uk-UA" sz="3200" dirty="0"/>
            </a:br>
            <a:r>
              <a:rPr lang="uk-UA" sz="3200" dirty="0"/>
              <a:t>Весь, як є, —</a:t>
            </a:r>
            <a:br>
              <a:rPr lang="uk-UA" sz="3200" dirty="0"/>
            </a:br>
            <a:endParaRPr lang="uk-UA" sz="3200" dirty="0"/>
          </a:p>
          <a:p>
            <a:pPr>
              <a:defRPr/>
            </a:pPr>
            <a:endParaRPr lang="uk-UA" sz="3200" dirty="0"/>
          </a:p>
          <a:p>
            <a:pPr>
              <a:defRPr/>
            </a:pPr>
            <a:endParaRPr lang="uk-UA" sz="3200" dirty="0"/>
          </a:p>
          <a:p>
            <a:pPr>
              <a:defRPr/>
            </a:pPr>
            <a:endParaRPr lang="uk-UA" sz="3200" dirty="0"/>
          </a:p>
          <a:p>
            <a:pPr>
              <a:defRPr/>
            </a:pPr>
            <a:endParaRPr lang="uk-UA" sz="3200" dirty="0"/>
          </a:p>
          <a:p>
            <a:pPr>
              <a:defRPr/>
            </a:pPr>
            <a:endParaRPr lang="uk-UA" sz="3200" dirty="0"/>
          </a:p>
          <a:p>
            <a:pPr>
              <a:defRPr/>
            </a:pPr>
            <a:endParaRPr lang="uk-UA" sz="3200" dirty="0"/>
          </a:p>
          <a:p>
            <a:pPr>
              <a:defRPr/>
            </a:pPr>
            <a:endParaRPr lang="uk-UA" sz="3200" dirty="0"/>
          </a:p>
          <a:p>
            <a:pPr>
              <a:defRPr/>
            </a:pPr>
            <a:endParaRPr lang="uk-UA" sz="3200" dirty="0"/>
          </a:p>
          <a:p>
            <a:pPr>
              <a:defRPr/>
            </a:pPr>
            <a:r>
              <a:rPr lang="uk-UA" sz="3200" dirty="0"/>
              <a:t>Жорстока лють,</a:t>
            </a:r>
            <a:br>
              <a:rPr lang="uk-UA" sz="3200" dirty="0"/>
            </a:br>
            <a:r>
              <a:rPr lang="uk-UA" sz="3200" dirty="0"/>
              <a:t>Очі в нього так і ллють.</a:t>
            </a:r>
            <a:br>
              <a:rPr lang="uk-UA" sz="3200" dirty="0"/>
            </a:br>
            <a:r>
              <a:rPr lang="uk-UA" sz="3200" dirty="0"/>
              <a:t>Зачаївся ось, примовк.</a:t>
            </a:r>
            <a:br>
              <a:rPr lang="uk-UA" sz="3200" dirty="0"/>
            </a:br>
            <a:r>
              <a:rPr lang="uk-UA" sz="3200" dirty="0"/>
              <a:t>Грізний звір цей, звісно, ... 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dirty="0"/>
              <a:t/>
            </a:r>
            <a:br>
              <a:rPr lang="ru-RU" dirty="0"/>
            </a:br>
            <a:r>
              <a:rPr lang="uk-UA" dirty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323850" y="44450"/>
            <a:ext cx="8229600" cy="792163"/>
          </a:xfrm>
        </p:spPr>
        <p:txBody>
          <a:bodyPr/>
          <a:lstStyle/>
          <a:p>
            <a:pPr eaLnBrk="1" hangingPunct="1"/>
            <a:r>
              <a:rPr lang="uk-UA" smtClean="0">
                <a:solidFill>
                  <a:srgbClr val="FF0000"/>
                </a:solidFill>
              </a:rPr>
              <a:t>Криптограма  «Поет-байкар»</a:t>
            </a:r>
            <a:endParaRPr lang="ru-RU" smtClean="0">
              <a:solidFill>
                <a:srgbClr val="FF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269875" y="836613"/>
          <a:ext cx="8712198" cy="3352800"/>
        </p:xfrm>
        <a:graphic>
          <a:graphicData uri="http://schemas.openxmlformats.org/drawingml/2006/table">
            <a:tbl>
              <a:tblPr firstRow="1" bandRow="1"/>
              <a:tblGrid>
                <a:gridCol w="968022"/>
                <a:gridCol w="968022"/>
                <a:gridCol w="968022"/>
                <a:gridCol w="968022"/>
                <a:gridCol w="968022"/>
                <a:gridCol w="968022"/>
                <a:gridCol w="968022"/>
                <a:gridCol w="968022"/>
                <a:gridCol w="968022"/>
              </a:tblGrid>
              <a:tr h="370840"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 marL="91432" marR="91432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1.</a:t>
                      </a:r>
                      <a:r>
                        <a:rPr lang="ru-RU" sz="3200" b="1" baseline="0" dirty="0" smtClean="0"/>
                        <a:t>Г</a:t>
                      </a:r>
                      <a:endParaRPr lang="ru-RU" sz="3200" b="1" dirty="0"/>
                    </a:p>
                  </a:txBody>
                  <a:tcPr marL="91432" marR="91432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О</a:t>
                      </a:r>
                      <a:endParaRPr lang="ru-RU" sz="3200" b="1" dirty="0"/>
                    </a:p>
                  </a:txBody>
                  <a:tcPr marL="91432" marR="91432"/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Л</a:t>
                      </a:r>
                      <a:endParaRPr lang="ru-RU" sz="3200" b="1" dirty="0"/>
                    </a:p>
                  </a:txBody>
                  <a:tcPr marL="91432" marR="91432"/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У</a:t>
                      </a:r>
                      <a:endParaRPr lang="ru-RU" sz="3200" b="1" dirty="0"/>
                    </a:p>
                  </a:txBody>
                  <a:tcPr marL="91432" marR="91432"/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Б</a:t>
                      </a:r>
                      <a:endParaRPr lang="ru-RU" sz="3200" b="1" dirty="0"/>
                    </a:p>
                  </a:txBody>
                  <a:tcPr marL="91432" marR="91432"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 marL="91432" marR="91432"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r>
                        <a:rPr lang="ru-RU" sz="2400" b="1" dirty="0" smtClean="0"/>
                        <a:t>. </a:t>
                      </a:r>
                      <a:r>
                        <a:rPr lang="ru-RU" sz="3200" b="1" dirty="0" smtClean="0"/>
                        <a:t>О</a:t>
                      </a:r>
                      <a:endParaRPr lang="ru-RU" sz="3200" b="1" dirty="0"/>
                    </a:p>
                  </a:txBody>
                  <a:tcPr marL="91432" marR="91432"/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С</a:t>
                      </a:r>
                      <a:endParaRPr lang="ru-RU" sz="3200" b="1" dirty="0"/>
                    </a:p>
                  </a:txBody>
                  <a:tcPr marL="91432" marR="91432"/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Е</a:t>
                      </a:r>
                      <a:endParaRPr lang="ru-RU" sz="3200" b="1" dirty="0"/>
                    </a:p>
                  </a:txBody>
                  <a:tcPr marL="91432" marR="914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Л</a:t>
                      </a:r>
                      <a:endParaRPr lang="ru-RU" sz="3200" b="1" dirty="0"/>
                    </a:p>
                  </a:txBody>
                  <a:tcPr marL="91432" marR="91432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endParaRPr lang="ru-RU" dirty="0"/>
                    </a:p>
                  </a:txBody>
                  <a:tcPr marL="91432" marR="91432">
                    <a:lnR w="12700" cmpd="sng">
                      <a:noFill/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  <a:prstDash val="solid"/>
                    </a:lnR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 marL="91432" marR="91432">
                    <a:lnL w="12700" cmpd="sng">
                      <a:noFill/>
                      <a:prstDash val="solid"/>
                    </a:lnL>
                    <a:lnB w="12700" cmpd="sng">
                      <a:noFill/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3. </a:t>
                      </a:r>
                      <a:r>
                        <a:rPr lang="ru-RU" sz="3200" b="1" dirty="0" smtClean="0"/>
                        <a:t>П</a:t>
                      </a:r>
                      <a:endParaRPr lang="ru-RU" sz="3200" b="1" dirty="0"/>
                    </a:p>
                  </a:txBody>
                  <a:tcPr marL="91432" marR="914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І</a:t>
                      </a:r>
                      <a:endParaRPr lang="ru-RU" sz="3200" b="1" dirty="0"/>
                    </a:p>
                  </a:txBody>
                  <a:tcPr marL="91432" marR="91432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В</a:t>
                      </a:r>
                      <a:endParaRPr lang="ru-RU" sz="3200" b="1" dirty="0"/>
                    </a:p>
                  </a:txBody>
                  <a:tcPr marL="91432" marR="91432"/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Е</a:t>
                      </a:r>
                      <a:endParaRPr lang="ru-RU" sz="3200" b="1" dirty="0"/>
                    </a:p>
                  </a:txBody>
                  <a:tcPr marL="91432" marR="91432"/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Н</a:t>
                      </a:r>
                      <a:endParaRPr lang="ru-RU" sz="3200" b="1" dirty="0"/>
                    </a:p>
                  </a:txBody>
                  <a:tcPr marL="91432" marR="91432"/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Ь</a:t>
                      </a:r>
                      <a:endParaRPr lang="ru-RU" sz="3200" b="1" dirty="0"/>
                    </a:p>
                  </a:txBody>
                  <a:tcPr marL="91432" marR="91432"/>
                </a:tc>
                <a:tc rowSpan="3">
                  <a:txBody>
                    <a:bodyPr/>
                    <a:lstStyle/>
                    <a:p>
                      <a:endParaRPr lang="ru-RU" dirty="0"/>
                    </a:p>
                  </a:txBody>
                  <a:tcPr marL="91432" marR="91432"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</a:tr>
              <a:tr h="370840">
                <a:tc rowSpan="3">
                  <a:txBody>
                    <a:bodyPr/>
                    <a:lstStyle/>
                    <a:p>
                      <a:endParaRPr lang="ru-RU" dirty="0"/>
                    </a:p>
                  </a:txBody>
                  <a:tcPr marL="91432" marR="91432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4.</a:t>
                      </a:r>
                      <a:r>
                        <a:rPr lang="ru-RU" sz="3200" b="1" dirty="0" smtClean="0"/>
                        <a:t> Л</a:t>
                      </a:r>
                      <a:endParaRPr lang="ru-RU" sz="3200" b="1" dirty="0"/>
                    </a:p>
                  </a:txBody>
                  <a:tcPr marL="91432" marR="91432"/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Е</a:t>
                      </a:r>
                      <a:endParaRPr lang="ru-RU" sz="3200" b="1" dirty="0"/>
                    </a:p>
                  </a:txBody>
                  <a:tcPr marL="91432" marR="914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Б</a:t>
                      </a:r>
                      <a:endParaRPr lang="ru-RU" sz="3200" b="1" dirty="0"/>
                    </a:p>
                  </a:txBody>
                  <a:tcPr marL="91432" marR="91432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І</a:t>
                      </a:r>
                      <a:endParaRPr lang="ru-RU" sz="3200" b="1" dirty="0"/>
                    </a:p>
                  </a:txBody>
                  <a:tcPr marL="91432" marR="91432"/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Д</a:t>
                      </a:r>
                      <a:endParaRPr lang="ru-RU" sz="3200" b="1" dirty="0"/>
                    </a:p>
                  </a:txBody>
                  <a:tcPr marL="91432" marR="91432"/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Ь</a:t>
                      </a:r>
                      <a:endParaRPr lang="ru-RU" sz="3200" b="1" dirty="0"/>
                    </a:p>
                  </a:txBody>
                  <a:tcPr marL="91432" marR="91432"/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 marL="91432" marR="91432">
                    <a:lnR w="12700" cmpd="sng">
                      <a:noFill/>
                      <a:prstDash val="solid"/>
                    </a:lnR>
                    <a:lnB w="12700" cmpd="sng">
                      <a:noFill/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  <a:prstDash val="solid"/>
                    </a:lnR>
                    <a:lnB w="12700" cmpd="sng">
                      <a:noFill/>
                      <a:prstDash val="solid"/>
                    </a:lnB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32" marR="91432">
                    <a:lnL w="12700" cmpd="sng">
                      <a:noFill/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5.  </a:t>
                      </a:r>
                      <a:r>
                        <a:rPr lang="ru-RU" sz="3200" b="1" dirty="0" smtClean="0"/>
                        <a:t>В</a:t>
                      </a:r>
                      <a:endParaRPr lang="ru-RU" sz="3200" b="1" dirty="0"/>
                    </a:p>
                  </a:txBody>
                  <a:tcPr marL="91432" marR="914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О</a:t>
                      </a:r>
                      <a:endParaRPr lang="ru-RU" sz="3200" b="1" dirty="0"/>
                    </a:p>
                  </a:txBody>
                  <a:tcPr marL="91432" marR="91432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В</a:t>
                      </a:r>
                      <a:endParaRPr lang="ru-RU" sz="3200" b="1" dirty="0"/>
                    </a:p>
                  </a:txBody>
                  <a:tcPr marL="91432" marR="91432"/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К</a:t>
                      </a:r>
                      <a:endParaRPr lang="ru-RU" sz="3200" b="1" dirty="0"/>
                    </a:p>
                  </a:txBody>
                  <a:tcPr marL="91432" marR="91432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32" marR="91432">
                    <a:lnR w="12700" cmpd="sng">
                      <a:noFill/>
                      <a:prstDash val="solid"/>
                    </a:lnR>
                    <a:lnB w="12700" cmpd="sng">
                      <a:noFill/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6</a:t>
                      </a:r>
                      <a:endParaRPr lang="ru-RU" sz="2400" b="1" dirty="0"/>
                    </a:p>
                  </a:txBody>
                  <a:tcPr marL="91432" marR="91432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1432" marR="91432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32" marR="91432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endParaRPr lang="ru-RU" dirty="0"/>
                    </a:p>
                  </a:txBody>
                  <a:tcPr marL="91432" marR="91432">
                    <a:lnR w="12700" cmpd="sng">
                      <a:noFill/>
                      <a:prstDash val="solid"/>
                    </a:lnR>
                    <a:lnB w="12700" cmpd="sng">
                      <a:noFill/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26688" name="TextBox 8"/>
          <p:cNvSpPr txBox="1">
            <a:spLocks noChangeArrowheads="1"/>
          </p:cNvSpPr>
          <p:nvPr/>
        </p:nvSpPr>
        <p:spPr bwMode="auto">
          <a:xfrm>
            <a:off x="684213" y="3789363"/>
            <a:ext cx="84597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uk-UA" sz="3600"/>
              <a:t> </a:t>
            </a:r>
            <a:br>
              <a:rPr lang="uk-UA" sz="3600"/>
            </a:br>
            <a:r>
              <a:rPr lang="ru-RU"/>
              <a:t/>
            </a:r>
            <a:br>
              <a:rPr lang="ru-RU"/>
            </a:br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-11042" y="4067727"/>
            <a:ext cx="9144000" cy="5632311"/>
          </a:xfrm>
          <a:prstGeom prst="rect">
            <a:avLst/>
          </a:prstGeom>
          <a:noFill/>
        </p:spPr>
        <p:txBody>
          <a:bodyPr numCol="2">
            <a:spAutoFit/>
          </a:bodyPr>
          <a:lstStyle/>
          <a:p>
            <a:pPr>
              <a:defRPr/>
            </a:pP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6.</a:t>
            </a:r>
            <a:r>
              <a:rPr lang="ru-RU" sz="3600" dirty="0"/>
              <a:t> </a:t>
            </a:r>
            <a:r>
              <a:rPr lang="uk-UA" sz="3600" dirty="0"/>
              <a:t>Пазуристий він, гривастий. </a:t>
            </a:r>
            <a:br>
              <a:rPr lang="uk-UA" sz="3600" dirty="0"/>
            </a:br>
            <a:r>
              <a:rPr lang="uk-UA" sz="3600" dirty="0"/>
              <a:t>Як збирається напасти, </a:t>
            </a:r>
          </a:p>
          <a:p>
            <a:pPr>
              <a:defRPr/>
            </a:pPr>
            <a:endParaRPr lang="uk-UA" sz="3600" dirty="0"/>
          </a:p>
          <a:p>
            <a:pPr>
              <a:defRPr/>
            </a:pPr>
            <a:endParaRPr lang="uk-UA" sz="3600" dirty="0"/>
          </a:p>
          <a:p>
            <a:pPr>
              <a:defRPr/>
            </a:pPr>
            <a:endParaRPr lang="uk-UA" sz="3600" dirty="0"/>
          </a:p>
          <a:p>
            <a:pPr>
              <a:defRPr/>
            </a:pPr>
            <a:endParaRPr lang="uk-UA" sz="3600" dirty="0"/>
          </a:p>
          <a:p>
            <a:pPr>
              <a:defRPr/>
            </a:pPr>
            <a:endParaRPr lang="uk-UA" sz="3600" dirty="0"/>
          </a:p>
          <a:p>
            <a:pPr>
              <a:defRPr/>
            </a:pPr>
            <a:r>
              <a:rPr lang="uk-UA" sz="3600" dirty="0"/>
              <a:t/>
            </a:r>
            <a:br>
              <a:rPr lang="uk-UA" sz="3600" dirty="0"/>
            </a:br>
            <a:r>
              <a:rPr lang="uk-UA" sz="3600" dirty="0"/>
              <a:t>Рявкне — ох, і любий рев... </a:t>
            </a:r>
            <a:br>
              <a:rPr lang="uk-UA" sz="3600" dirty="0"/>
            </a:br>
            <a:r>
              <a:rPr lang="uk-UA" sz="3600" dirty="0"/>
              <a:t>Відгадали? Та це ...</a:t>
            </a:r>
          </a:p>
          <a:p>
            <a:pPr>
              <a:defRPr/>
            </a:pP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dirty="0"/>
              <a:t/>
            </a:r>
            <a:br>
              <a:rPr lang="ru-RU" dirty="0"/>
            </a:br>
            <a:r>
              <a:rPr lang="uk-UA" dirty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323850" y="44450"/>
            <a:ext cx="8229600" cy="792163"/>
          </a:xfrm>
        </p:spPr>
        <p:txBody>
          <a:bodyPr/>
          <a:lstStyle/>
          <a:p>
            <a:pPr eaLnBrk="1" hangingPunct="1"/>
            <a:r>
              <a:rPr lang="uk-UA" smtClean="0">
                <a:solidFill>
                  <a:srgbClr val="FF0000"/>
                </a:solidFill>
              </a:rPr>
              <a:t>Криптограма  «Поет-байкар»</a:t>
            </a:r>
            <a:endParaRPr lang="ru-RU" smtClean="0">
              <a:solidFill>
                <a:srgbClr val="FF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179388" y="908050"/>
          <a:ext cx="8713791" cy="5257802"/>
        </p:xfrm>
        <a:graphic>
          <a:graphicData uri="http://schemas.openxmlformats.org/drawingml/2006/table">
            <a:tbl>
              <a:tblPr firstRow="1" bandRow="1"/>
              <a:tblGrid>
                <a:gridCol w="968199"/>
                <a:gridCol w="968199"/>
                <a:gridCol w="968199"/>
                <a:gridCol w="968199"/>
                <a:gridCol w="968199"/>
                <a:gridCol w="968199"/>
                <a:gridCol w="968199"/>
                <a:gridCol w="968199"/>
                <a:gridCol w="968199"/>
              </a:tblGrid>
              <a:tr h="1004541">
                <a:tc gridSpan="3"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1" marB="45731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mpd="sng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r>
                        <a:rPr lang="ru-RU" sz="3200" b="1" dirty="0" smtClean="0"/>
                        <a:t>. </a:t>
                      </a:r>
                      <a:r>
                        <a:rPr lang="ru-RU" sz="3200" b="1" baseline="0" dirty="0" smtClean="0"/>
                        <a:t>Г</a:t>
                      </a:r>
                      <a:endParaRPr lang="ru-RU" sz="3200" b="1" dirty="0"/>
                    </a:p>
                  </a:txBody>
                  <a:tcPr marL="91449" marR="91449" marT="45731" marB="4573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О</a:t>
                      </a:r>
                      <a:endParaRPr lang="ru-RU" sz="3200" b="1" dirty="0"/>
                    </a:p>
                  </a:txBody>
                  <a:tcPr marL="91449" marR="91449" marT="45731" marB="45731"/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Л</a:t>
                      </a:r>
                      <a:endParaRPr lang="ru-RU" sz="3200" b="1" dirty="0"/>
                    </a:p>
                  </a:txBody>
                  <a:tcPr marL="91449" marR="91449" marT="45731" marB="45731"/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У</a:t>
                      </a:r>
                      <a:endParaRPr lang="ru-RU" sz="3200" b="1" dirty="0"/>
                    </a:p>
                  </a:txBody>
                  <a:tcPr marL="91449" marR="91449" marT="45731" marB="45731"/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Б</a:t>
                      </a:r>
                      <a:endParaRPr lang="ru-RU" sz="3200" b="1" dirty="0"/>
                    </a:p>
                  </a:txBody>
                  <a:tcPr marL="91449" marR="91449" marT="45731" marB="45731"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 marL="91449" marR="91449" marT="45731" marB="45731"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</a:tr>
              <a:tr h="849996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r>
                        <a:rPr lang="ru-RU" sz="2400" b="1" dirty="0" smtClean="0"/>
                        <a:t>. </a:t>
                      </a:r>
                      <a:r>
                        <a:rPr lang="ru-RU" sz="3200" b="1" dirty="0" smtClean="0"/>
                        <a:t>О</a:t>
                      </a:r>
                      <a:endParaRPr lang="ru-RU" sz="3200" b="1" dirty="0"/>
                    </a:p>
                  </a:txBody>
                  <a:tcPr marL="91449" marR="91449" marT="45731" marB="45731"/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С</a:t>
                      </a:r>
                      <a:endParaRPr lang="ru-RU" sz="3200" b="1" dirty="0"/>
                    </a:p>
                  </a:txBody>
                  <a:tcPr marL="91449" marR="91449" marT="45731" marB="45731"/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Е</a:t>
                      </a:r>
                      <a:endParaRPr lang="ru-RU" sz="3200" b="1" dirty="0"/>
                    </a:p>
                  </a:txBody>
                  <a:tcPr marL="91449" marR="91449" marT="45731" marB="4573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Л</a:t>
                      </a:r>
                      <a:endParaRPr lang="ru-RU" sz="3200" b="1" dirty="0"/>
                    </a:p>
                  </a:txBody>
                  <a:tcPr marL="91449" marR="91449" marT="45731" marB="4573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1" marB="45731">
                    <a:lnR w="12700" cmpd="sng">
                      <a:noFill/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  <a:prstDash val="solid"/>
                    </a:lnR>
                  </a:tcPr>
                </a:tc>
              </a:tr>
              <a:tr h="1004541">
                <a:tc gridSpan="2"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1" marB="45731">
                    <a:lnL w="12700" cmpd="sng">
                      <a:noFill/>
                      <a:prstDash val="solid"/>
                    </a:lnL>
                    <a:lnB w="12700" cmpd="sng">
                      <a:noFill/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3. </a:t>
                      </a:r>
                      <a:r>
                        <a:rPr lang="ru-RU" sz="3200" b="1" dirty="0" smtClean="0"/>
                        <a:t>П</a:t>
                      </a:r>
                      <a:endParaRPr lang="ru-RU" sz="3200" b="1" dirty="0"/>
                    </a:p>
                  </a:txBody>
                  <a:tcPr marL="91449" marR="91449" marT="45731" marB="4573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І</a:t>
                      </a:r>
                      <a:endParaRPr lang="ru-RU" sz="3200" b="1" dirty="0"/>
                    </a:p>
                  </a:txBody>
                  <a:tcPr marL="91449" marR="91449" marT="45731" marB="4573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В</a:t>
                      </a:r>
                      <a:endParaRPr lang="ru-RU" sz="3200" b="1" dirty="0"/>
                    </a:p>
                  </a:txBody>
                  <a:tcPr marL="91449" marR="91449" marT="45731" marB="45731"/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Е</a:t>
                      </a:r>
                      <a:endParaRPr lang="ru-RU" sz="3200" b="1" dirty="0"/>
                    </a:p>
                  </a:txBody>
                  <a:tcPr marL="91449" marR="91449" marT="45731" marB="45731"/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Н</a:t>
                      </a:r>
                      <a:endParaRPr lang="ru-RU" sz="3200" b="1" dirty="0"/>
                    </a:p>
                  </a:txBody>
                  <a:tcPr marL="91449" marR="91449" marT="45731" marB="45731"/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Ь</a:t>
                      </a:r>
                      <a:endParaRPr lang="ru-RU" sz="3200" b="1" dirty="0"/>
                    </a:p>
                  </a:txBody>
                  <a:tcPr marL="91449" marR="91449" marT="45731" marB="45731"/>
                </a:tc>
                <a:tc rowSpan="3"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1" marB="45731"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</a:tr>
              <a:tr h="849996">
                <a:tc rowSpan="3"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1" marB="45731"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4.</a:t>
                      </a:r>
                      <a:r>
                        <a:rPr lang="ru-RU" sz="3200" b="1" dirty="0" smtClean="0"/>
                        <a:t> Л</a:t>
                      </a:r>
                      <a:endParaRPr lang="ru-RU" sz="3200" b="1" dirty="0"/>
                    </a:p>
                  </a:txBody>
                  <a:tcPr marL="91449" marR="91449" marT="45731" marB="45731"/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Е</a:t>
                      </a:r>
                      <a:endParaRPr lang="ru-RU" sz="3200" b="1" dirty="0"/>
                    </a:p>
                  </a:txBody>
                  <a:tcPr marL="91449" marR="91449" marT="45731" marB="4573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Б</a:t>
                      </a:r>
                      <a:endParaRPr lang="ru-RU" sz="3200" b="1" dirty="0"/>
                    </a:p>
                  </a:txBody>
                  <a:tcPr marL="91449" marR="91449" marT="45731" marB="4573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І</a:t>
                      </a:r>
                      <a:endParaRPr lang="ru-RU" sz="3200" b="1" dirty="0"/>
                    </a:p>
                  </a:txBody>
                  <a:tcPr marL="91449" marR="91449" marT="45731" marB="45731"/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Д</a:t>
                      </a:r>
                      <a:endParaRPr lang="ru-RU" sz="3200" b="1" dirty="0"/>
                    </a:p>
                  </a:txBody>
                  <a:tcPr marL="91449" marR="91449" marT="45731" marB="45731"/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Ь</a:t>
                      </a:r>
                      <a:endParaRPr lang="ru-RU" sz="3200" b="1" dirty="0"/>
                    </a:p>
                  </a:txBody>
                  <a:tcPr marL="91449" marR="91449" marT="45731" marB="45731"/>
                </a:tc>
                <a:tc rowSpan="2"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1" marB="45731">
                    <a:lnR w="12700" cmpd="sng">
                      <a:noFill/>
                      <a:prstDash val="solid"/>
                    </a:lnR>
                    <a:lnB w="12700" cmpd="sng">
                      <a:noFill/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  <a:prstDash val="solid"/>
                    </a:lnR>
                    <a:lnB w="12700" cmpd="sng">
                      <a:noFill/>
                      <a:prstDash val="solid"/>
                    </a:lnB>
                  </a:tcPr>
                </a:tc>
              </a:tr>
              <a:tr h="9272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1" marB="45731">
                    <a:lnL w="12700" cmpd="sng">
                      <a:noFill/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5.  </a:t>
                      </a:r>
                      <a:r>
                        <a:rPr lang="ru-RU" sz="3200" b="1" dirty="0" smtClean="0"/>
                        <a:t>В</a:t>
                      </a:r>
                      <a:endParaRPr lang="ru-RU" sz="3200" b="1" dirty="0"/>
                    </a:p>
                  </a:txBody>
                  <a:tcPr marL="91449" marR="91449" marT="45731" marB="4573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О</a:t>
                      </a:r>
                      <a:endParaRPr lang="ru-RU" sz="3200" b="1" dirty="0"/>
                    </a:p>
                  </a:txBody>
                  <a:tcPr marL="91449" marR="91449" marT="45731" marB="4573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В</a:t>
                      </a:r>
                      <a:endParaRPr lang="ru-RU" sz="3200" b="1" dirty="0"/>
                    </a:p>
                  </a:txBody>
                  <a:tcPr marL="91449" marR="91449" marT="45731" marB="45731"/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К</a:t>
                      </a:r>
                      <a:endParaRPr lang="ru-RU" sz="3200" b="1" dirty="0"/>
                    </a:p>
                  </a:txBody>
                  <a:tcPr marL="91449" marR="91449" marT="45731" marB="45731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1" marB="45731">
                    <a:lnR w="12700" cmpd="sng">
                      <a:noFill/>
                      <a:prstDash val="solid"/>
                    </a:lnR>
                    <a:lnB w="12700" cmpd="sng">
                      <a:noFill/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21459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6. </a:t>
                      </a:r>
                      <a:r>
                        <a:rPr lang="ru-RU" sz="3200" b="1" dirty="0" smtClean="0"/>
                        <a:t>Л</a:t>
                      </a:r>
                      <a:endParaRPr lang="ru-RU" sz="3200" b="1" dirty="0"/>
                    </a:p>
                  </a:txBody>
                  <a:tcPr marL="91449" marR="91449" marT="45731" marB="45731"/>
                </a:tc>
                <a:tc>
                  <a:txBody>
                    <a:bodyPr/>
                    <a:lstStyle/>
                    <a:p>
                      <a:r>
                        <a:rPr lang="uk-UA" sz="3200" b="1" dirty="0" smtClean="0"/>
                        <a:t>Е</a:t>
                      </a:r>
                      <a:endParaRPr lang="ru-RU" sz="3200" b="1" dirty="0"/>
                    </a:p>
                  </a:txBody>
                  <a:tcPr marL="91449" marR="91449" marT="45731" marB="4573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/>
                        <a:t>В</a:t>
                      </a:r>
                      <a:endParaRPr lang="ru-RU" sz="3200" b="1" dirty="0"/>
                    </a:p>
                  </a:txBody>
                  <a:tcPr marL="91449" marR="91449" marT="45731" marB="4573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9" marR="91449" marT="45731" marB="45731">
                    <a:lnR w="12700" cmpd="sng">
                      <a:noFill/>
                      <a:prstDash val="solid"/>
                    </a:lnR>
                    <a:lnB w="12700" cmpd="sng">
                      <a:noFill/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>
          <a:xfrm>
            <a:off x="468313" y="141288"/>
            <a:ext cx="8229600" cy="1143000"/>
          </a:xfrm>
        </p:spPr>
        <p:txBody>
          <a:bodyPr/>
          <a:lstStyle/>
          <a:p>
            <a:r>
              <a:rPr lang="ru-RU" sz="4800" b="1" smtClean="0">
                <a:solidFill>
                  <a:srgbClr val="FF0000"/>
                </a:solidFill>
              </a:rPr>
              <a:t>СМ</a:t>
            </a:r>
            <a:r>
              <a:rPr lang="uk-UA" sz="4800" b="1" smtClean="0">
                <a:solidFill>
                  <a:srgbClr val="FF0000"/>
                </a:solidFill>
              </a:rPr>
              <a:t>ІЙТЕСЯ НА ЗДОРОВ'Я! </a:t>
            </a:r>
            <a:endParaRPr lang="ru-RU" sz="4800" b="1" smtClean="0">
              <a:solidFill>
                <a:srgbClr val="FF0000"/>
              </a:solidFill>
            </a:endParaRPr>
          </a:p>
        </p:txBody>
      </p:sp>
      <p:pic>
        <p:nvPicPr>
          <p:cNvPr id="28675" name="Picture 4" descr="Kartun Wallpaper Photograph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284288"/>
            <a:ext cx="7991475" cy="547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8964613" cy="67405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uk-UA" sz="36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ГУМОР І ПОЕЗІЯ Є ЗОЛОТИМИ ВОРОТАМИ</a:t>
            </a:r>
            <a:endParaRPr lang="ru-RU" sz="36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ct val="150000"/>
              </a:lnSpc>
              <a:defRPr/>
            </a:pPr>
            <a:r>
              <a:rPr lang="uk-UA" sz="36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 ВСЬОГО ЧЕСНОГО, БЛАГОРОДНОГО Й ПРЕКРАСНОГО</a:t>
            </a:r>
            <a:r>
              <a:rPr lang="uk-UA" sz="3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ct val="150000"/>
              </a:lnSpc>
              <a:defRPr/>
            </a:pPr>
            <a:r>
              <a:rPr lang="uk-UA" sz="3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А. ШОПЕНГАУЕР</a:t>
            </a:r>
            <a:endParaRPr lang="ru-RU" sz="36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ct val="150000"/>
              </a:lnSpc>
              <a:defRPr/>
            </a:pPr>
            <a:r>
              <a:rPr lang="uk-UA" sz="36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МОЖНА Й ЖАРТУВАТИ, </a:t>
            </a:r>
          </a:p>
          <a:p>
            <a:pPr algn="r">
              <a:lnSpc>
                <a:spcPct val="150000"/>
              </a:lnSpc>
              <a:defRPr/>
            </a:pPr>
            <a:r>
              <a:rPr lang="uk-UA" sz="36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АБИ ДІЛО ЗНАТИ </a:t>
            </a:r>
            <a:endParaRPr lang="ru-RU" sz="36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ct val="150000"/>
              </a:lnSpc>
              <a:defRPr/>
            </a:pPr>
            <a:r>
              <a:rPr lang="uk-UA" sz="3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НАРОДНЕ ПРИСЛІВ'Я </a:t>
            </a:r>
            <a:endParaRPr lang="ru-RU" sz="36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6122988" y="765175"/>
            <a:ext cx="3021012" cy="4881563"/>
          </a:xfrm>
        </p:spPr>
        <p:txBody>
          <a:bodyPr/>
          <a:lstStyle/>
          <a:p>
            <a:pPr eaLnBrk="1" hangingPunct="1"/>
            <a:r>
              <a:rPr lang="uk-UA" sz="3200" b="1" smtClean="0">
                <a:solidFill>
                  <a:srgbClr val="7030A0"/>
                </a:solidFill>
              </a:rPr>
              <a:t>Васнецов В.М. </a:t>
            </a:r>
            <a:r>
              <a:rPr lang="uk-UA" sz="4800" b="1" smtClean="0">
                <a:solidFill>
                  <a:srgbClr val="7030A0"/>
                </a:solidFill>
              </a:rPr>
              <a:t>«Царівна-несміяна»</a:t>
            </a:r>
            <a:endParaRPr lang="ru-RU" sz="4800" b="1" smtClean="0">
              <a:solidFill>
                <a:srgbClr val="7030A0"/>
              </a:solidFill>
            </a:endParaRPr>
          </a:p>
        </p:txBody>
      </p:sp>
      <p:sp>
        <p:nvSpPr>
          <p:cNvPr id="5123" name="Объект 2"/>
          <p:cNvSpPr>
            <a:spLocks noGrp="1"/>
          </p:cNvSpPr>
          <p:nvPr>
            <p:ph idx="1"/>
          </p:nvPr>
        </p:nvSpPr>
        <p:spPr>
          <a:xfrm>
            <a:off x="6300788" y="0"/>
            <a:ext cx="2951162" cy="4221163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endParaRPr lang="uk-UA" smtClean="0">
              <a:solidFill>
                <a:srgbClr val="7030A0"/>
              </a:solidFill>
            </a:endParaRPr>
          </a:p>
          <a:p>
            <a:pPr marL="0" indent="0" eaLnBrk="1" hangingPunct="1">
              <a:buFont typeface="Arial" charset="0"/>
              <a:buNone/>
            </a:pPr>
            <a:endParaRPr lang="uk-UA" smtClean="0">
              <a:solidFill>
                <a:srgbClr val="7030A0"/>
              </a:solidFill>
            </a:endParaRPr>
          </a:p>
          <a:p>
            <a:pPr marL="0" indent="0" eaLnBrk="1" hangingPunct="1">
              <a:buFont typeface="Arial" charset="0"/>
              <a:buNone/>
            </a:pPr>
            <a:endParaRPr lang="uk-UA" smtClean="0">
              <a:solidFill>
                <a:srgbClr val="7030A0"/>
              </a:solidFill>
            </a:endParaRPr>
          </a:p>
          <a:p>
            <a:pPr marL="0" indent="0" eaLnBrk="1" hangingPunct="1">
              <a:buFont typeface="Arial" charset="0"/>
              <a:buNone/>
            </a:pPr>
            <a:endParaRPr lang="ru-RU" smtClean="0">
              <a:solidFill>
                <a:srgbClr val="7030A0"/>
              </a:solidFill>
            </a:endParaRPr>
          </a:p>
        </p:txBody>
      </p:sp>
      <p:pic>
        <p:nvPicPr>
          <p:cNvPr id="5124" name="Picture 2" descr="Царевна-несмеян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0"/>
            <a:ext cx="6189663" cy="687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2175" y="274638"/>
            <a:ext cx="7794625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sz="4200" b="1" i="1" dirty="0" smtClean="0">
                <a:solidFill>
                  <a:srgbClr val="7030A0"/>
                </a:solidFill>
              </a:rPr>
              <a:t>ГУМОР</a:t>
            </a:r>
            <a:r>
              <a:rPr lang="uk-UA" sz="4200" dirty="0" smtClean="0">
                <a:solidFill>
                  <a:srgbClr val="7030A0"/>
                </a:solidFill>
              </a:rPr>
              <a:t> – ЦЕ ВІДОБРАЖЕННЯ СМІШНОГО В ЖИТТЄВИХ ЯВИЩАХ І ЛЮДСЬКИХ ХАРАКТЕРАХ У ДОБРОЗИЧЛИВОМУ, ЖАРТІВЛИВОМУ ТОНІ.</a:t>
            </a:r>
            <a:br>
              <a:rPr lang="uk-UA" sz="4200" dirty="0" smtClean="0">
                <a:solidFill>
                  <a:srgbClr val="7030A0"/>
                </a:solidFill>
              </a:rPr>
            </a:br>
            <a:r>
              <a:rPr lang="uk-UA" sz="4200" dirty="0" smtClean="0">
                <a:solidFill>
                  <a:srgbClr val="7030A0"/>
                </a:solidFill>
              </a:rPr>
              <a:t/>
            </a:r>
            <a:br>
              <a:rPr lang="uk-UA" sz="4200" dirty="0" smtClean="0">
                <a:solidFill>
                  <a:srgbClr val="7030A0"/>
                </a:solidFill>
              </a:rPr>
            </a:br>
            <a:r>
              <a:rPr lang="uk-UA" sz="4200" b="1" i="1" dirty="0" smtClean="0">
                <a:solidFill>
                  <a:srgbClr val="7030A0"/>
                </a:solidFill>
              </a:rPr>
              <a:t>САТИРА</a:t>
            </a:r>
            <a:r>
              <a:rPr lang="uk-UA" sz="4200" dirty="0" smtClean="0">
                <a:solidFill>
                  <a:srgbClr val="7030A0"/>
                </a:solidFill>
              </a:rPr>
              <a:t> – ОСОБЛИВИЙ СПОСІБ ХУДОЖНЬОГО ВІДОБРАЖЕННЯ  ДІЙСНОСТІ, ЯКИЙ ПОЛЯГАЄ В РІЗКОМУ ВИСМІЮВАННІ НЕГАТИВНОГО.</a:t>
            </a:r>
            <a:endParaRPr lang="ru-RU" sz="4200" dirty="0" smtClean="0">
              <a:solidFill>
                <a:srgbClr val="7030A0"/>
              </a:solidFill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400"/>
            <a:ext cx="100012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81125"/>
            <a:ext cx="100012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2708275"/>
            <a:ext cx="1000126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37025"/>
            <a:ext cx="100012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5565775"/>
            <a:ext cx="1000126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350"/>
            <a:ext cx="9144000" cy="64928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Жанрова різноманітність гумористичних творів:</a:t>
            </a:r>
            <a:endParaRPr lang="ru-RU" dirty="0" smtClean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825" y="1412875"/>
            <a:ext cx="9144000" cy="5832475"/>
          </a:xfrm>
        </p:spPr>
        <p:txBody>
          <a:bodyPr rtlCol="0">
            <a:normAutofit fontScale="62500" lnSpcReduction="20000"/>
          </a:bodyPr>
          <a:lstStyle/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9600" i="1" dirty="0" smtClean="0">
                <a:solidFill>
                  <a:srgbClr val="7030A0"/>
                </a:solidFill>
              </a:rPr>
              <a:t>• Анекдот</a:t>
            </a:r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9600" i="1" dirty="0" smtClean="0">
                <a:solidFill>
                  <a:srgbClr val="7030A0"/>
                </a:solidFill>
              </a:rPr>
              <a:t>• Байка </a:t>
            </a:r>
            <a:endParaRPr lang="uk-UA" sz="9600" dirty="0">
              <a:solidFill>
                <a:srgbClr val="7030A0"/>
              </a:solidFill>
            </a:endParaRPr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9600" i="1" dirty="0" smtClean="0">
                <a:solidFill>
                  <a:srgbClr val="7030A0"/>
                </a:solidFill>
              </a:rPr>
              <a:t>• Усмішка</a:t>
            </a:r>
            <a:r>
              <a:rPr lang="uk-UA" sz="9600" dirty="0" smtClean="0">
                <a:solidFill>
                  <a:srgbClr val="7030A0"/>
                </a:solidFill>
              </a:rPr>
              <a:t> </a:t>
            </a:r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9600" i="1" dirty="0" smtClean="0">
                <a:solidFill>
                  <a:srgbClr val="7030A0"/>
                </a:solidFill>
              </a:rPr>
              <a:t>• Гумореска </a:t>
            </a:r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9600" i="1" dirty="0" smtClean="0">
                <a:solidFill>
                  <a:srgbClr val="7030A0"/>
                </a:solidFill>
              </a:rPr>
              <a:t>• Співомовка </a:t>
            </a:r>
            <a:r>
              <a:rPr lang="ru-RU" sz="9600" dirty="0" smtClean="0"/>
              <a:t> </a:t>
            </a:r>
            <a:endParaRPr lang="ru-RU" sz="9600" dirty="0" smtClean="0">
              <a:solidFill>
                <a:srgbClr val="7030A0"/>
              </a:solidFill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9600" i="1" dirty="0" smtClean="0">
                <a:solidFill>
                  <a:srgbClr val="7030A0"/>
                </a:solidFill>
              </a:rPr>
              <a:t>• Фейлетон </a:t>
            </a:r>
            <a:endParaRPr lang="ru-RU" dirty="0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В ОДНОМУ ПОСЕЛ</a:t>
            </a:r>
            <a:r>
              <a:rPr lang="uk-UA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ЕННІ ЦВІВ ЛЬОН…</a:t>
            </a: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8195" name="Picture 2" descr="Татьяна400 - Авторы - Портал &quot;Вышивка крестом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84313"/>
            <a:ext cx="8856663" cy="528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basni-vorona_i_lisits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0"/>
            <a:ext cx="43561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idx="1"/>
          </p:nvPr>
        </p:nvSpPr>
        <p:spPr>
          <a:xfrm>
            <a:off x="0" y="0"/>
            <a:ext cx="4932363" cy="6858000"/>
          </a:xfrm>
        </p:spPr>
        <p:txBody>
          <a:bodyPr rtlCol="0">
            <a:normAutofit fontScale="32500" lnSpcReduction="20000"/>
          </a:bodyPr>
          <a:lstStyle/>
          <a:p>
            <a:pPr marL="0" indent="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11100" b="1" i="1" dirty="0" smtClean="0">
                <a:solidFill>
                  <a:srgbClr val="7030A0"/>
                </a:solidFill>
              </a:rPr>
              <a:t>Байка </a:t>
            </a:r>
            <a:r>
              <a:rPr lang="uk-UA" sz="11100" dirty="0" smtClean="0">
                <a:solidFill>
                  <a:srgbClr val="7030A0"/>
                </a:solidFill>
              </a:rPr>
              <a:t>— невеликий, здебільшого віршований повчально-гуморис­тичний чи сатиричний твір з алегоричним змістом, в якому людське  життя відтворюється або в образах тварин, рослин і речей, або и зведене до простих і умовних стосунків.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6013" y="115888"/>
            <a:ext cx="6400800" cy="649287"/>
          </a:xfrm>
        </p:spPr>
        <p:txBody>
          <a:bodyPr/>
          <a:lstStyle/>
          <a:p>
            <a:r>
              <a:rPr lang="uk-UA" sz="4400" b="1" smtClean="0">
                <a:solidFill>
                  <a:srgbClr val="FF0000"/>
                </a:solidFill>
              </a:rPr>
              <a:t>ХВИЛИНКА ДЛЯ ОЧЕЙ</a:t>
            </a:r>
            <a:endParaRPr lang="ru-RU" sz="4400" b="1" smtClean="0">
              <a:solidFill>
                <a:srgbClr val="FF0000"/>
              </a:solidFill>
            </a:endParaRPr>
          </a:p>
        </p:txBody>
      </p:sp>
      <p:pic>
        <p:nvPicPr>
          <p:cNvPr id="2" name="Физкультминутка для глаз осень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8050"/>
            <a:ext cx="9109075" cy="594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693</TotalTime>
  <Words>467</Words>
  <Application>Microsoft Office PowerPoint</Application>
  <PresentationFormat>Экран (4:3)</PresentationFormat>
  <Paragraphs>230</Paragraphs>
  <Slides>27</Slides>
  <Notes>8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Презентация PowerPoint</vt:lpstr>
      <vt:lpstr>ТЕМА:ВЕЛИКА РОЛЬ ГУМОРУ В ЖИТТІ УКРАЇНЦІВ.  ПОБУДОВА БАЙКИ. ЖАНРОВА РІЗНОМАНІТНІСТЬ ГУМОРИСТИЧНИХ ТВОРІВ.  </vt:lpstr>
      <vt:lpstr>Презентация PowerPoint</vt:lpstr>
      <vt:lpstr>Васнецов В.М. «Царівна-несміяна»</vt:lpstr>
      <vt:lpstr>        ГУМОР – ЦЕ ВІДОБРАЖЕННЯ СМІШНОГО В ЖИТТЄВИХ ЯВИЩАХ І ЛЮДСЬКИХ ХАРАКТЕРАХ У ДОБРОЗИЧЛИВОМУ, ЖАРТІВЛИВОМУ ТОНІ.  САТИРА – ОСОБЛИВИЙ СПОСІБ ХУДОЖНЬОГО ВІДОБРАЖЕННЯ  ДІЙСНОСТІ, ЯКИЙ ПОЛЯГАЄ В РІЗКОМУ ВИСМІЮВАННІ НЕГАТИВНОГО.</vt:lpstr>
      <vt:lpstr>Жанрова різноманітність гумористичних творів:</vt:lpstr>
      <vt:lpstr>В ОДНОМУ ПОСЕЛЕННІ ЦВІВ ЛЬОН…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Езоп – легендарний засновник         жанру    байки </vt:lpstr>
      <vt:lpstr>ВІДОМІ БАЙКАРІ</vt:lpstr>
      <vt:lpstr>БАЙКА «КУРКА І ЯЙЦЕ»</vt:lpstr>
      <vt:lpstr>Робота  з  прислів’ями   </vt:lpstr>
      <vt:lpstr>ФІЗКУЛЬТХВИЛИНКА</vt:lpstr>
      <vt:lpstr>Презентация PowerPoint</vt:lpstr>
      <vt:lpstr>Криптограма  «Поет-байкар»</vt:lpstr>
      <vt:lpstr>Криптограма  «Поет-байкар»</vt:lpstr>
      <vt:lpstr>Криптограма  «Поет-байкар»</vt:lpstr>
      <vt:lpstr>Криптограма  «Поет-байкар»</vt:lpstr>
      <vt:lpstr>Криптограма  «Поет-байкар»</vt:lpstr>
      <vt:lpstr>Криптограма  «Поет-байкар»</vt:lpstr>
      <vt:lpstr>Криптограма  «Поет-байкар»</vt:lpstr>
      <vt:lpstr>СМІЙТЕСЯ НА ЗДОРОВ'Я! 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ГУМОРИСТИЧНЕ І САТИРИЧНЕ ЗОБРАЖЕННЯ. ЖАНРОВА РІЗНОМАНІТНІСТЬ ГУМОРИСТИЧНИХ ТВОРІВ. ВЕЛИКА РОЛЬ ГУМОРУ В ЖИТТЯ УКРАЇНЦІВ. МЕТА:</dc:title>
  <dc:creator>R2D2</dc:creator>
  <cp:lastModifiedBy>R2D2</cp:lastModifiedBy>
  <cp:revision>53</cp:revision>
  <cp:lastPrinted>2015-02-26T07:05:22Z</cp:lastPrinted>
  <dcterms:created xsi:type="dcterms:W3CDTF">2014-07-26T16:09:46Z</dcterms:created>
  <dcterms:modified xsi:type="dcterms:W3CDTF">2015-02-26T18:23:47Z</dcterms:modified>
</cp:coreProperties>
</file>