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36"/>
  </p:notesMasterIdLst>
  <p:handoutMasterIdLst>
    <p:handoutMasterId r:id="rId37"/>
  </p:handoutMasterIdLst>
  <p:sldIdLst>
    <p:sldId id="440" r:id="rId2"/>
    <p:sldId id="441" r:id="rId3"/>
    <p:sldId id="442" r:id="rId4"/>
    <p:sldId id="483" r:id="rId5"/>
    <p:sldId id="490" r:id="rId6"/>
    <p:sldId id="453" r:id="rId7"/>
    <p:sldId id="481" r:id="rId8"/>
    <p:sldId id="455" r:id="rId9"/>
    <p:sldId id="456" r:id="rId10"/>
    <p:sldId id="457" r:id="rId11"/>
    <p:sldId id="458" r:id="rId12"/>
    <p:sldId id="459" r:id="rId13"/>
    <p:sldId id="460" r:id="rId14"/>
    <p:sldId id="461" r:id="rId15"/>
    <p:sldId id="462" r:id="rId16"/>
    <p:sldId id="482" r:id="rId17"/>
    <p:sldId id="470" r:id="rId18"/>
    <p:sldId id="480" r:id="rId19"/>
    <p:sldId id="484" r:id="rId20"/>
    <p:sldId id="487" r:id="rId21"/>
    <p:sldId id="488" r:id="rId22"/>
    <p:sldId id="489" r:id="rId23"/>
    <p:sldId id="485" r:id="rId24"/>
    <p:sldId id="486" r:id="rId25"/>
    <p:sldId id="443" r:id="rId26"/>
    <p:sldId id="444" r:id="rId27"/>
    <p:sldId id="445" r:id="rId28"/>
    <p:sldId id="446" r:id="rId29"/>
    <p:sldId id="447" r:id="rId30"/>
    <p:sldId id="448" r:id="rId31"/>
    <p:sldId id="449" r:id="rId32"/>
    <p:sldId id="450" r:id="rId33"/>
    <p:sldId id="451" r:id="rId34"/>
    <p:sldId id="452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66CCFF"/>
    <a:srgbClr val="006600"/>
    <a:srgbClr val="0000FF"/>
    <a:srgbClr val="FFFFCC"/>
    <a:srgbClr val="FFCC66"/>
    <a:srgbClr val="FFFF99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62" autoAdjust="0"/>
    <p:restoredTop sz="94681" autoAdjust="0"/>
  </p:normalViewPr>
  <p:slideViewPr>
    <p:cSldViewPr>
      <p:cViewPr>
        <p:scale>
          <a:sx n="70" d="100"/>
          <a:sy n="70" d="100"/>
        </p:scale>
        <p:origin x="-3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lang="ru-RU"/>
            </a:pPr>
            <a:r>
              <a:rPr lang="uk-UA" dirty="0" smtClean="0"/>
              <a:t>Успішність учнів </a:t>
            </a:r>
            <a:r>
              <a:rPr lang="en-US" dirty="0" smtClean="0"/>
              <a:t>10</a:t>
            </a:r>
            <a:r>
              <a:rPr lang="uk-UA" dirty="0" smtClean="0"/>
              <a:t> класу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'Достатній рівень'!$B$2:$B$3</c:f>
              <c:strCache>
                <c:ptCount val="1"/>
                <c:pt idx="0">
                  <c:v>Предмет Алгебра</c:v>
                </c:pt>
              </c:strCache>
            </c:strRef>
          </c:tx>
          <c:spPr>
            <a:solidFill>
              <a:srgbClr val="C0000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рівень'!$C$2:$C$3</c:f>
              <c:strCache>
                <c:ptCount val="1"/>
                <c:pt idx="0">
                  <c:v>Предмет 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рівень'!$D$2:$D$3</c:f>
              <c:strCache>
                <c:ptCount val="1"/>
                <c:pt idx="0">
                  <c:v>Предмет Хімія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рівень'!$E$2:$E$3</c:f>
              <c:strCache>
                <c:ptCount val="1"/>
                <c:pt idx="0">
                  <c:v>Предмет Географія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рівень'!$F$2:$F$3</c:f>
              <c:strCache>
                <c:ptCount val="1"/>
                <c:pt idx="0">
                  <c:v>Предмет ОБЖД</c:v>
                </c:pt>
              </c:strCache>
            </c:strRef>
          </c:tx>
          <c:spPr>
            <a:solidFill>
              <a:srgbClr val="00660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axId val="56667136"/>
        <c:axId val="59331328"/>
      </c:barChart>
      <c:catAx>
        <c:axId val="5666713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59331328"/>
        <c:crosses val="autoZero"/>
        <c:auto val="1"/>
        <c:lblAlgn val="ctr"/>
        <c:lblOffset val="100"/>
      </c:catAx>
      <c:valAx>
        <c:axId val="5933132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5666713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lang="ru-RU" sz="1600"/>
            </a:pPr>
            <a:r>
              <a:rPr lang="ru-RU" sz="1600"/>
              <a:t>ФАКТОРИ, що впливають на здоров'я людини 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lang="ru-RU" sz="2400" b="1"/>
                </a:pPr>
                <a:endParaRPr lang="ru-RU"/>
              </a:p>
            </c:txPr>
            <c:showPercent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lang="ru-RU" sz="160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/>
      <c:lineChart>
        <c:grouping val="stacked"/>
        <c:ser>
          <c:idx val="0"/>
          <c:order val="0"/>
          <c:tx>
            <c:strRef>
              <c:f>'Високий рівень'!$A$4</c:f>
              <c:strCache>
                <c:ptCount val="1"/>
                <c:pt idx="0">
                  <c:v>Прогноз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рівень'!$B$4:$F$4</c:f>
              <c:numCache>
                <c:formatCode>General</c:formatCode>
                <c:ptCount val="5"/>
                <c:pt idx="0">
                  <c:v>-5</c:v>
                </c:pt>
                <c:pt idx="1">
                  <c:v>-4</c:v>
                </c:pt>
                <c:pt idx="2">
                  <c:v>-2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'Високий рівень'!$A$5</c:f>
              <c:strCache>
                <c:ptCount val="1"/>
                <c:pt idx="0">
                  <c:v>Температура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рівень'!$B$5:$F$5</c:f>
              <c:numCache>
                <c:formatCode>General</c:formatCode>
                <c:ptCount val="5"/>
                <c:pt idx="0">
                  <c:v>-3</c:v>
                </c:pt>
                <c:pt idx="1">
                  <c:v>-2</c:v>
                </c:pt>
                <c:pt idx="2">
                  <c:v>0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</c:ser>
        <c:marker val="1"/>
        <c:axId val="60444032"/>
        <c:axId val="60486784"/>
      </c:lineChart>
      <c:catAx>
        <c:axId val="60444032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60486784"/>
        <c:crosses val="autoZero"/>
        <c:auto val="1"/>
        <c:lblAlgn val="ctr"/>
        <c:lblOffset val="100"/>
      </c:catAx>
      <c:valAx>
        <c:axId val="604867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60444032"/>
        <c:crosses val="autoZero"/>
        <c:crossBetween val="between"/>
      </c:valAx>
    </c:plotArea>
    <c:legend>
      <c:legendPos val="r"/>
      <c:txPr>
        <a:bodyPr/>
        <a:lstStyle/>
        <a:p>
          <a:pPr>
            <a:defRPr lang="ru-RU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lang="ru-RU"/>
            </a:pPr>
            <a:r>
              <a:rPr lang="uk-UA" dirty="0" smtClean="0"/>
              <a:t>Успішність учнів 10 класу</a:t>
            </a:r>
            <a:endParaRPr lang="ru-RU" dirty="0"/>
          </a:p>
        </c:rich>
      </c:tx>
    </c:title>
    <c:plotArea>
      <c:layout/>
      <c:barChart>
        <c:barDir val="bar"/>
        <c:grouping val="stacked"/>
        <c:ser>
          <c:idx val="0"/>
          <c:order val="0"/>
          <c:tx>
            <c:strRef>
              <c:f>'Достатній рівень'!$B$2:$B$3</c:f>
              <c:strCache>
                <c:ptCount val="1"/>
                <c:pt idx="0">
                  <c:v>Предмет 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рівень'!$C$2:$C$3</c:f>
              <c:strCache>
                <c:ptCount val="1"/>
                <c:pt idx="0">
                  <c:v>Предмет Фізика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рівень'!$D$2:$D$3</c:f>
              <c:strCache>
                <c:ptCount val="1"/>
                <c:pt idx="0">
                  <c:v>Предмет Хімія</c:v>
                </c:pt>
              </c:strCache>
            </c:strRef>
          </c:tx>
          <c:spPr>
            <a:solidFill>
              <a:srgbClr val="00660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рівень'!$E$2:$E$3</c:f>
              <c:strCache>
                <c:ptCount val="1"/>
                <c:pt idx="0">
                  <c:v>Предмет Географія</c:v>
                </c:pt>
              </c:strCache>
            </c:strRef>
          </c:tx>
          <c:spPr>
            <a:solidFill>
              <a:srgbClr val="66CCFF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рівень'!$F$2:$F$3</c:f>
              <c:strCache>
                <c:ptCount val="1"/>
                <c:pt idx="0">
                  <c:v>Предмет ОБЖД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gapWidth val="55"/>
        <c:overlap val="100"/>
        <c:axId val="60511360"/>
        <c:axId val="60512896"/>
      </c:barChart>
      <c:catAx>
        <c:axId val="6051136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ru-RU" sz="1400"/>
            </a:pPr>
            <a:endParaRPr lang="ru-RU"/>
          </a:p>
        </c:txPr>
        <c:crossAx val="60512896"/>
        <c:crosses val="autoZero"/>
        <c:auto val="1"/>
        <c:lblAlgn val="ctr"/>
        <c:lblOffset val="100"/>
      </c:catAx>
      <c:valAx>
        <c:axId val="60512896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ru-RU" sz="1400"/>
            </a:pPr>
            <a:endParaRPr lang="ru-RU"/>
          </a:p>
        </c:txPr>
        <c:crossAx val="60511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585260652135971"/>
          <c:y val="0.25833229407657576"/>
          <c:w val="0.18414739347864045"/>
          <c:h val="0.40515424691213475"/>
        </c:manualLayout>
      </c:layout>
      <c:txPr>
        <a:bodyPr/>
        <a:lstStyle/>
        <a:p>
          <a:pPr>
            <a:defRPr lang="ru-RU"/>
          </a:pPr>
          <a:endParaRPr lang="ru-RU"/>
        </a:p>
      </c:txPr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9E673E6-54DA-4FCB-BC5E-AE84490EA241}" type="datetimeFigureOut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891BAD4-F4C0-400E-8140-251F3A628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205515D-05B6-47D4-85A2-C4A41572DBF7}" type="datetimeFigureOut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4D98E96-ACB4-4D22-86CF-CAD8E0CBC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742E2-BC8A-421F-B891-9BC7D764A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544E8-0FD1-4D83-988C-614C0AFF7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10844-6CB0-42D5-9BFE-CDF40E144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7E31A-A190-4E76-897D-D41D03493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9C58B-6742-4338-B247-76B04C1C5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CD34E-E75E-483B-AC35-48160876F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2E662-0ED6-4DC1-A183-EA35A039A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9E498-8E90-4A2B-931C-DEDCC94E6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9C97A-CD24-482D-9CC3-BBF78A369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E390E-6C20-4C2A-8C1C-A1927CB81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8A452-670F-4E36-A859-BE2BD64D3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40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40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B73F44B-6C4E-4BDC-928D-D016E6AC3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>
          <a:solidFill>
            <a:schemeClr val="tx1"/>
          </a:solidFill>
          <a:latin typeface="+mn-lt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5pPr>
      <a:lvl6pPr marL="19192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6pPr>
      <a:lvl7pPr marL="23764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7pPr>
      <a:lvl8pPr marL="28336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8pPr>
      <a:lvl9pPr marL="32908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26.xml"/><Relationship Id="rId7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32.xml"/><Relationship Id="rId5" Type="http://schemas.openxmlformats.org/officeDocument/2006/relationships/slide" Target="slide28.xml"/><Relationship Id="rId10" Type="http://schemas.openxmlformats.org/officeDocument/2006/relationships/slide" Target="slide31.xml"/><Relationship Id="rId4" Type="http://schemas.openxmlformats.org/officeDocument/2006/relationships/slide" Target="slide27.xml"/><Relationship Id="rId9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Grp="1"/>
          </p:cNvSpPr>
          <p:nvPr>
            <p:ph type="ctrTitle"/>
          </p:nvPr>
        </p:nvSpPr>
        <p:spPr>
          <a:xfrm>
            <a:off x="142875" y="1785938"/>
            <a:ext cx="9001125" cy="2143125"/>
          </a:xfrm>
        </p:spPr>
        <p:txBody>
          <a:bodyPr/>
          <a:lstStyle/>
          <a:p>
            <a:pPr algn="ctr">
              <a:defRPr/>
            </a:pPr>
            <a:r>
              <a:rPr lang="uk-UA" sz="4600" b="1" dirty="0" smtClean="0">
                <a:latin typeface="+mn-lt"/>
              </a:rPr>
              <a:t>Графічний аналіз рядів даних. Різновиди діаграм, їх створення та налаштування</a:t>
            </a:r>
          </a:p>
        </p:txBody>
      </p:sp>
      <p:sp>
        <p:nvSpPr>
          <p:cNvPr id="2051" name="Rectangle 9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43775" cy="1971675"/>
          </a:xfrm>
        </p:spPr>
        <p:txBody>
          <a:bodyPr/>
          <a:lstStyle/>
          <a:p>
            <a:pPr algn="r"/>
            <a:endParaRPr lang="uk-UA" b="1" smtClean="0"/>
          </a:p>
          <a:p>
            <a:pPr algn="r"/>
            <a:r>
              <a:rPr lang="uk-UA" b="1" smtClean="0"/>
              <a:t>Підготувала </a:t>
            </a:r>
          </a:p>
          <a:p>
            <a:pPr algn="r"/>
            <a:r>
              <a:rPr lang="uk-UA" b="1" smtClean="0"/>
              <a:t>вчитель інформатики</a:t>
            </a:r>
          </a:p>
          <a:p>
            <a:pPr algn="r"/>
            <a:r>
              <a:rPr lang="uk-UA" b="1" smtClean="0"/>
              <a:t>Авдієнко О.П</a:t>
            </a:r>
            <a:r>
              <a:rPr lang="uk-UA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8786813" cy="1785938"/>
          </a:xfrm>
        </p:spPr>
        <p:txBody>
          <a:bodyPr>
            <a:normAutofit/>
          </a:bodyPr>
          <a:lstStyle/>
          <a:p>
            <a:pPr indent="-80963">
              <a:buFont typeface="Wingdings 2" pitchFamily="18" charset="2"/>
              <a:buNone/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.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 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Секторна (кругова) діаграма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en-US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indent="-80963">
              <a:buFont typeface="Wingdings 2" pitchFamily="18" charset="2"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показує співвідношення частин у цілому. На кругову діаграму виводяться співвідношення показників, розміщених в одному рядку або стовпчику.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-80963">
              <a:buFont typeface="Wingdings" pitchFamily="2" charset="2"/>
              <a:buNone/>
              <a:defRPr/>
            </a:pPr>
            <a:endParaRPr lang="ru-RU" sz="2000" b="1" dirty="0">
              <a:latin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14282" y="1928802"/>
          <a:ext cx="8572560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313" y="142875"/>
            <a:ext cx="8643937" cy="1285875"/>
          </a:xfrm>
        </p:spPr>
        <p:txBody>
          <a:bodyPr>
            <a:normAutofit fontScale="85000" lnSpcReduction="20000"/>
          </a:bodyPr>
          <a:lstStyle/>
          <a:p>
            <a:pPr indent="4763"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3.  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Лінійчата діаграма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(г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рафік)</a:t>
            </a:r>
            <a:endParaRPr lang="en-US" sz="3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indent="4763">
              <a:buFont typeface="Wingdings" pitchFamily="2" charset="2"/>
              <a:buNone/>
              <a:defRPr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краще використовувати для зображення змін показників протягом визначеного часу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679422" y="1833548"/>
          <a:ext cx="8072461" cy="4814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313" y="214313"/>
            <a:ext cx="8929687" cy="1500187"/>
          </a:xfrm>
        </p:spPr>
        <p:txBody>
          <a:bodyPr/>
          <a:lstStyle/>
          <a:p>
            <a:pPr indent="-80963">
              <a:buFont typeface="Wingdings" pitchFamily="2" charset="2"/>
              <a:buNone/>
              <a:defRPr/>
            </a:pP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4. Гістограма</a:t>
            </a:r>
            <a:endParaRPr lang="uk-UA" sz="2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indent="-80963">
              <a:buFont typeface="Wingdings" pitchFamily="2" charset="2"/>
              <a:buNone/>
              <a:defRPr/>
            </a:pPr>
            <a:r>
              <a:rPr lang="uk-UA" sz="2400" dirty="0" smtClean="0">
                <a:latin typeface="Times New Roman" pitchFamily="18" charset="0"/>
              </a:rPr>
              <a:t>демонструє зміну даних за певний час і ілюструє співвідношення окремих значень даних</a:t>
            </a:r>
          </a:p>
          <a:p>
            <a:pPr indent="-80963">
              <a:buFont typeface="Wingdings" pitchFamily="2" charset="2"/>
              <a:buNone/>
              <a:defRPr/>
            </a:pP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1472" y="1571612"/>
          <a:ext cx="76438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357188"/>
            <a:ext cx="8385175" cy="92868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5.  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Точкова діаграма.</a:t>
            </a:r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</a:rPr>
              <a:t>		</a:t>
            </a:r>
            <a:r>
              <a:rPr lang="uk-UA" sz="2400" dirty="0" smtClean="0">
                <a:latin typeface="Times New Roman" pitchFamily="18" charset="0"/>
              </a:rPr>
              <a:t>Порівнює значення двох наборів даних у часі або за іншими категоріями. Значення подаються як точки даних, які можуть з'єднуватись лініями</a:t>
            </a:r>
            <a:endParaRPr lang="uk-UA" sz="2400" dirty="0">
              <a:latin typeface="Times New Roman" pitchFamily="18" charset="0"/>
            </a:endParaRP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143125"/>
            <a:ext cx="6972300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AutoShape 3"/>
          <p:cNvSpPr>
            <a:spLocks noGrp="1" noChangeAspect="1" noChangeArrowheads="1"/>
          </p:cNvSpPr>
          <p:nvPr>
            <p:ph sz="quarter" idx="1"/>
          </p:nvPr>
        </p:nvSpPr>
        <p:spPr>
          <a:xfrm>
            <a:off x="611188" y="333375"/>
            <a:ext cx="7675562" cy="1738313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6.  Діаграма з областями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800" dirty="0" err="1" smtClean="0">
                <a:latin typeface="Times New Roman" pitchFamily="18" charset="0"/>
              </a:rPr>
              <a:t>Діаграми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</a:rPr>
              <a:t> областями </a:t>
            </a:r>
            <a:r>
              <a:rPr lang="ru-RU" sz="2800" dirty="0" err="1" smtClean="0">
                <a:latin typeface="Times New Roman" pitchFamily="18" charset="0"/>
              </a:rPr>
              <a:t>підкреслюють</a:t>
            </a:r>
            <a:r>
              <a:rPr lang="ru-RU" sz="2800" dirty="0" smtClean="0">
                <a:latin typeface="Times New Roman" pitchFamily="18" charset="0"/>
              </a:rPr>
              <a:t> величину </a:t>
            </a:r>
            <a:r>
              <a:rPr lang="ru-RU" sz="2800" dirty="0" err="1" smtClean="0">
                <a:latin typeface="Times New Roman" pitchFamily="18" charset="0"/>
              </a:rPr>
              <a:t>змін</a:t>
            </a:r>
            <a:r>
              <a:rPr lang="ru-RU" sz="2800" dirty="0" smtClean="0">
                <a:latin typeface="Times New Roman" pitchFamily="18" charset="0"/>
              </a:rPr>
              <a:t> у </a:t>
            </a:r>
            <a:r>
              <a:rPr lang="ru-RU" sz="2800" dirty="0" err="1" smtClean="0">
                <a:latin typeface="Times New Roman" pitchFamily="18" charset="0"/>
              </a:rPr>
              <a:t>часі</a:t>
            </a:r>
            <a:r>
              <a:rPr lang="ru-RU" sz="2800" dirty="0" smtClean="0">
                <a:latin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</a:rPr>
              <a:t> за </a:t>
            </a:r>
            <a:r>
              <a:rPr lang="ru-RU" sz="2800" dirty="0" err="1" smtClean="0">
                <a:latin typeface="Times New Roman" pitchFamily="18" charset="0"/>
              </a:rPr>
              <a:t>їх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допомогою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можна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привернути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увагу</a:t>
            </a:r>
            <a:r>
              <a:rPr lang="ru-RU" sz="2800" dirty="0" smtClean="0">
                <a:latin typeface="Times New Roman" pitchFamily="18" charset="0"/>
              </a:rPr>
              <a:t> до </a:t>
            </a:r>
            <a:r>
              <a:rPr lang="ru-RU" sz="2800" dirty="0" err="1" smtClean="0">
                <a:latin typeface="Times New Roman" pitchFamily="18" charset="0"/>
              </a:rPr>
              <a:t>значення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загальної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суми</a:t>
            </a:r>
            <a:r>
              <a:rPr lang="ru-RU" sz="2800" dirty="0" smtClean="0">
                <a:latin typeface="Times New Roman" pitchFamily="18" charset="0"/>
              </a:rPr>
              <a:t> за </a:t>
            </a:r>
            <a:r>
              <a:rPr lang="ru-RU" sz="2800" dirty="0" err="1" smtClean="0">
                <a:latin typeface="Times New Roman" pitchFamily="18" charset="0"/>
              </a:rPr>
              <a:t>змінами</a:t>
            </a:r>
            <a:r>
              <a:rPr lang="ru-RU" sz="2800" dirty="0" smtClean="0">
                <a:latin typeface="Times New Roman" pitchFamily="18" charset="0"/>
              </a:rPr>
              <a:t>. </a:t>
            </a:r>
            <a:endParaRPr lang="uk-UA" sz="2800" dirty="0">
              <a:latin typeface="Times New Roman" pitchFamily="18" charset="0"/>
            </a:endParaRP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357438"/>
            <a:ext cx="6243638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333375"/>
            <a:ext cx="7772400" cy="820738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7.  Кільцева діаграма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</a:rPr>
              <a:t>Як </a:t>
            </a:r>
            <a:r>
              <a:rPr lang="ru-RU" sz="2400" dirty="0" err="1" smtClean="0">
                <a:latin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секторна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діаграма</a:t>
            </a:r>
            <a:r>
              <a:rPr lang="ru-RU" sz="2400" dirty="0" smtClean="0">
                <a:latin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</a:rPr>
              <a:t>кільцева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діаграма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відображає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співвідношення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частин</a:t>
            </a:r>
            <a:r>
              <a:rPr lang="ru-RU" sz="2400" dirty="0" smtClean="0">
                <a:latin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</a:rPr>
              <a:t>цілого</a:t>
            </a:r>
            <a:r>
              <a:rPr lang="ru-RU" sz="2400" dirty="0" smtClean="0">
                <a:latin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</a:rPr>
              <a:t>але</a:t>
            </a:r>
            <a:r>
              <a:rPr lang="ru-RU" sz="2400" dirty="0" smtClean="0">
                <a:latin typeface="Times New Roman" pitchFamily="18" charset="0"/>
              </a:rPr>
              <a:t> вона </a:t>
            </a:r>
            <a:r>
              <a:rPr lang="ru-RU" sz="2400" dirty="0" err="1" smtClean="0">
                <a:latin typeface="Times New Roman" pitchFamily="18" charset="0"/>
              </a:rPr>
              <a:t>може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містити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кілька</a:t>
            </a:r>
            <a:r>
              <a:rPr lang="ru-RU" sz="2400" dirty="0" smtClean="0">
                <a:latin typeface="Times New Roman" pitchFamily="18" charset="0"/>
              </a:rPr>
              <a:t> ряд </a:t>
            </a:r>
            <a:r>
              <a:rPr lang="ru-RU" sz="2400" dirty="0" err="1" smtClean="0">
                <a:latin typeface="Times New Roman" pitchFamily="18" charset="0"/>
              </a:rPr>
              <a:t>даних</a:t>
            </a:r>
            <a:r>
              <a:rPr lang="ru-RU" sz="2400" dirty="0" smtClean="0">
                <a:latin typeface="Times New Roman" pitchFamily="18" charset="0"/>
              </a:rPr>
              <a:t>.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</a:endParaRP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071688"/>
            <a:ext cx="6027737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16113"/>
            <a:ext cx="8715375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Округлений прямокутник 6"/>
          <p:cNvSpPr/>
          <p:nvPr/>
        </p:nvSpPr>
        <p:spPr>
          <a:xfrm>
            <a:off x="4356100" y="2162175"/>
            <a:ext cx="4506913" cy="3643313"/>
          </a:xfrm>
          <a:prstGeom prst="roundRect">
            <a:avLst>
              <a:gd name="adj" fmla="val 6957"/>
            </a:avLst>
          </a:prstGeom>
          <a:solidFill>
            <a:srgbClr val="7030A0">
              <a:alpha val="30000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544513" y="1179513"/>
            <a:ext cx="1584325" cy="782637"/>
          </a:xfrm>
          <a:prstGeom prst="wedgeRoundRectCallout">
            <a:avLst>
              <a:gd name="adj1" fmla="val 198997"/>
              <a:gd name="adj2" fmla="val 121159"/>
              <a:gd name="adj3" fmla="val 16667"/>
            </a:avLst>
          </a:prstGeom>
          <a:solidFill>
            <a:srgbClr val="7030A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</a:rPr>
              <a:t>Область діаграми</a:t>
            </a:r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903788" y="2503488"/>
            <a:ext cx="3124200" cy="2797175"/>
          </a:xfrm>
          <a:prstGeom prst="roundRect">
            <a:avLst>
              <a:gd name="adj" fmla="val 6718"/>
            </a:avLst>
          </a:prstGeom>
          <a:solidFill>
            <a:srgbClr val="663300">
              <a:alpha val="30000"/>
            </a:srgbClr>
          </a:solidFill>
          <a:ln w="381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2339975" y="990600"/>
            <a:ext cx="3311525" cy="749300"/>
          </a:xfrm>
          <a:prstGeom prst="wedgeRoundRectCallout">
            <a:avLst>
              <a:gd name="adj1" fmla="val 30009"/>
              <a:gd name="adj2" fmla="val 125694"/>
              <a:gd name="adj3" fmla="val 16667"/>
            </a:avLst>
          </a:prstGeom>
          <a:solidFill>
            <a:srgbClr val="663300"/>
          </a:solidFill>
          <a:ln w="9525">
            <a:noFill/>
            <a:miter lim="800000"/>
            <a:headEnd/>
            <a:tailEnd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  <a:latin typeface="+mn-lt"/>
              </a:rPr>
              <a:t>Область побудови діаграми</a:t>
            </a:r>
          </a:p>
        </p:txBody>
      </p:sp>
      <p:sp>
        <p:nvSpPr>
          <p:cNvPr id="11" name="Округлений прямокутник 10"/>
          <p:cNvSpPr/>
          <p:nvPr/>
        </p:nvSpPr>
        <p:spPr>
          <a:xfrm>
            <a:off x="4903788" y="2162175"/>
            <a:ext cx="3413125" cy="330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5530850" y="1133475"/>
            <a:ext cx="1871663" cy="782638"/>
          </a:xfrm>
          <a:prstGeom prst="wedgeRoundRectCallout">
            <a:avLst>
              <a:gd name="adj1" fmla="val -53874"/>
              <a:gd name="adj2" fmla="val 91039"/>
              <a:gd name="adj3" fmla="val 1666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</a:rPr>
              <a:t>Заголовок діаграми</a:t>
            </a:r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8143875" y="3841750"/>
            <a:ext cx="719138" cy="59531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7608888" y="1454150"/>
            <a:ext cx="1535112" cy="442913"/>
          </a:xfrm>
          <a:prstGeom prst="wedgeRoundRectCallout">
            <a:avLst>
              <a:gd name="adj1" fmla="val 11656"/>
              <a:gd name="adj2" fmla="val 507103"/>
              <a:gd name="adj3" fmla="val 1666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</a:rPr>
              <a:t>Легенда</a:t>
            </a:r>
          </a:p>
        </p:txBody>
      </p:sp>
      <p:sp>
        <p:nvSpPr>
          <p:cNvPr id="15" name="Округлений прямокутник 14"/>
          <p:cNvSpPr/>
          <p:nvPr/>
        </p:nvSpPr>
        <p:spPr>
          <a:xfrm>
            <a:off x="7329488" y="3940175"/>
            <a:ext cx="338137" cy="2555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16" name="TextBox 15"/>
          <p:cNvSpPr>
            <a:spLocks noChangeArrowheads="1"/>
          </p:cNvSpPr>
          <p:nvPr/>
        </p:nvSpPr>
        <p:spPr bwMode="auto">
          <a:xfrm>
            <a:off x="7523163" y="5905500"/>
            <a:ext cx="1620837" cy="749300"/>
          </a:xfrm>
          <a:prstGeom prst="wedgeRoundRectCallout">
            <a:avLst>
              <a:gd name="adj1" fmla="val -50782"/>
              <a:gd name="adj2" fmla="val -414597"/>
              <a:gd name="adj3" fmla="val 16667"/>
            </a:avLst>
          </a:prstGeom>
          <a:gradFill rotWithShape="1">
            <a:gsLst>
              <a:gs pos="0">
                <a:srgbClr val="4A5F7E"/>
              </a:gs>
              <a:gs pos="50000">
                <a:srgbClr val="15426F"/>
              </a:gs>
              <a:gs pos="100000">
                <a:srgbClr val="0E3A65"/>
              </a:gs>
            </a:gsLst>
            <a:lin ang="5400000"/>
          </a:gradFill>
          <a:ln w="9525">
            <a:noFill/>
            <a:miter lim="800000"/>
            <a:headEnd/>
            <a:tailEnd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  <a:latin typeface="+mn-lt"/>
              </a:rPr>
              <a:t>Підписи даних</a:t>
            </a:r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6516688" y="3529013"/>
            <a:ext cx="376237" cy="17002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4933950" y="4759325"/>
            <a:ext cx="2525713" cy="1939925"/>
          </a:xfrm>
          <a:custGeom>
            <a:avLst/>
            <a:gdLst>
              <a:gd name="connsiteX0" fmla="*/ 0 w 2526368"/>
              <a:gd name="connsiteY0" fmla="*/ 130535 h 783193"/>
              <a:gd name="connsiteX1" fmla="*/ 130535 w 2526368"/>
              <a:gd name="connsiteY1" fmla="*/ 0 h 783193"/>
              <a:gd name="connsiteX2" fmla="*/ 1473715 w 2526368"/>
              <a:gd name="connsiteY2" fmla="*/ 0 h 783193"/>
              <a:gd name="connsiteX3" fmla="*/ 1792610 w 2526368"/>
              <a:gd name="connsiteY3" fmla="*/ -1004555 h 783193"/>
              <a:gd name="connsiteX4" fmla="*/ 2105307 w 2526368"/>
              <a:gd name="connsiteY4" fmla="*/ 0 h 783193"/>
              <a:gd name="connsiteX5" fmla="*/ 2395833 w 2526368"/>
              <a:gd name="connsiteY5" fmla="*/ 0 h 783193"/>
              <a:gd name="connsiteX6" fmla="*/ 2526368 w 2526368"/>
              <a:gd name="connsiteY6" fmla="*/ 130535 h 783193"/>
              <a:gd name="connsiteX7" fmla="*/ 2526368 w 2526368"/>
              <a:gd name="connsiteY7" fmla="*/ 130532 h 783193"/>
              <a:gd name="connsiteX8" fmla="*/ 2526368 w 2526368"/>
              <a:gd name="connsiteY8" fmla="*/ 130532 h 783193"/>
              <a:gd name="connsiteX9" fmla="*/ 2526368 w 2526368"/>
              <a:gd name="connsiteY9" fmla="*/ 326330 h 783193"/>
              <a:gd name="connsiteX10" fmla="*/ 2526368 w 2526368"/>
              <a:gd name="connsiteY10" fmla="*/ 652658 h 783193"/>
              <a:gd name="connsiteX11" fmla="*/ 2395833 w 2526368"/>
              <a:gd name="connsiteY11" fmla="*/ 783193 h 783193"/>
              <a:gd name="connsiteX12" fmla="*/ 2105307 w 2526368"/>
              <a:gd name="connsiteY12" fmla="*/ 783193 h 783193"/>
              <a:gd name="connsiteX13" fmla="*/ 1473715 w 2526368"/>
              <a:gd name="connsiteY13" fmla="*/ 783193 h 783193"/>
              <a:gd name="connsiteX14" fmla="*/ 1473715 w 2526368"/>
              <a:gd name="connsiteY14" fmla="*/ 783193 h 783193"/>
              <a:gd name="connsiteX15" fmla="*/ 130535 w 2526368"/>
              <a:gd name="connsiteY15" fmla="*/ 783193 h 783193"/>
              <a:gd name="connsiteX16" fmla="*/ 0 w 2526368"/>
              <a:gd name="connsiteY16" fmla="*/ 652658 h 783193"/>
              <a:gd name="connsiteX17" fmla="*/ 0 w 2526368"/>
              <a:gd name="connsiteY17" fmla="*/ 326330 h 783193"/>
              <a:gd name="connsiteX18" fmla="*/ 0 w 2526368"/>
              <a:gd name="connsiteY18" fmla="*/ 130532 h 783193"/>
              <a:gd name="connsiteX19" fmla="*/ 0 w 2526368"/>
              <a:gd name="connsiteY19" fmla="*/ 130532 h 783193"/>
              <a:gd name="connsiteX20" fmla="*/ 0 w 2526368"/>
              <a:gd name="connsiteY20" fmla="*/ 130535 h 783193"/>
              <a:gd name="connsiteX0" fmla="*/ 0 w 2526368"/>
              <a:gd name="connsiteY0" fmla="*/ 1135090 h 1787748"/>
              <a:gd name="connsiteX1" fmla="*/ 130535 w 2526368"/>
              <a:gd name="connsiteY1" fmla="*/ 1004555 h 1787748"/>
              <a:gd name="connsiteX2" fmla="*/ 1473715 w 2526368"/>
              <a:gd name="connsiteY2" fmla="*/ 1004555 h 1787748"/>
              <a:gd name="connsiteX3" fmla="*/ 1792610 w 2526368"/>
              <a:gd name="connsiteY3" fmla="*/ 0 h 1787748"/>
              <a:gd name="connsiteX4" fmla="*/ 2233894 w 2526368"/>
              <a:gd name="connsiteY4" fmla="*/ 1004555 h 1787748"/>
              <a:gd name="connsiteX5" fmla="*/ 2395833 w 2526368"/>
              <a:gd name="connsiteY5" fmla="*/ 1004555 h 1787748"/>
              <a:gd name="connsiteX6" fmla="*/ 2526368 w 2526368"/>
              <a:gd name="connsiteY6" fmla="*/ 1135090 h 1787748"/>
              <a:gd name="connsiteX7" fmla="*/ 2526368 w 2526368"/>
              <a:gd name="connsiteY7" fmla="*/ 1135087 h 1787748"/>
              <a:gd name="connsiteX8" fmla="*/ 2526368 w 2526368"/>
              <a:gd name="connsiteY8" fmla="*/ 1135087 h 1787748"/>
              <a:gd name="connsiteX9" fmla="*/ 2526368 w 2526368"/>
              <a:gd name="connsiteY9" fmla="*/ 1330885 h 1787748"/>
              <a:gd name="connsiteX10" fmla="*/ 2526368 w 2526368"/>
              <a:gd name="connsiteY10" fmla="*/ 1657213 h 1787748"/>
              <a:gd name="connsiteX11" fmla="*/ 2395833 w 2526368"/>
              <a:gd name="connsiteY11" fmla="*/ 1787748 h 1787748"/>
              <a:gd name="connsiteX12" fmla="*/ 2105307 w 2526368"/>
              <a:gd name="connsiteY12" fmla="*/ 1787748 h 1787748"/>
              <a:gd name="connsiteX13" fmla="*/ 1473715 w 2526368"/>
              <a:gd name="connsiteY13" fmla="*/ 1787748 h 1787748"/>
              <a:gd name="connsiteX14" fmla="*/ 1473715 w 2526368"/>
              <a:gd name="connsiteY14" fmla="*/ 1787748 h 1787748"/>
              <a:gd name="connsiteX15" fmla="*/ 130535 w 2526368"/>
              <a:gd name="connsiteY15" fmla="*/ 1787748 h 1787748"/>
              <a:gd name="connsiteX16" fmla="*/ 0 w 2526368"/>
              <a:gd name="connsiteY16" fmla="*/ 1657213 h 1787748"/>
              <a:gd name="connsiteX17" fmla="*/ 0 w 2526368"/>
              <a:gd name="connsiteY17" fmla="*/ 1330885 h 1787748"/>
              <a:gd name="connsiteX18" fmla="*/ 0 w 2526368"/>
              <a:gd name="connsiteY18" fmla="*/ 1135087 h 1787748"/>
              <a:gd name="connsiteX19" fmla="*/ 0 w 2526368"/>
              <a:gd name="connsiteY19" fmla="*/ 1135087 h 1787748"/>
              <a:gd name="connsiteX20" fmla="*/ 0 w 2526368"/>
              <a:gd name="connsiteY20" fmla="*/ 1135090 h 1787748"/>
              <a:gd name="connsiteX0" fmla="*/ 0 w 2526368"/>
              <a:gd name="connsiteY0" fmla="*/ 1135090 h 1787748"/>
              <a:gd name="connsiteX1" fmla="*/ 130535 w 2526368"/>
              <a:gd name="connsiteY1" fmla="*/ 1004555 h 1787748"/>
              <a:gd name="connsiteX2" fmla="*/ 2045215 w 2526368"/>
              <a:gd name="connsiteY2" fmla="*/ 1011581 h 1787748"/>
              <a:gd name="connsiteX3" fmla="*/ 1792610 w 2526368"/>
              <a:gd name="connsiteY3" fmla="*/ 0 h 1787748"/>
              <a:gd name="connsiteX4" fmla="*/ 2233894 w 2526368"/>
              <a:gd name="connsiteY4" fmla="*/ 1004555 h 1787748"/>
              <a:gd name="connsiteX5" fmla="*/ 2395833 w 2526368"/>
              <a:gd name="connsiteY5" fmla="*/ 1004555 h 1787748"/>
              <a:gd name="connsiteX6" fmla="*/ 2526368 w 2526368"/>
              <a:gd name="connsiteY6" fmla="*/ 1135090 h 1787748"/>
              <a:gd name="connsiteX7" fmla="*/ 2526368 w 2526368"/>
              <a:gd name="connsiteY7" fmla="*/ 1135087 h 1787748"/>
              <a:gd name="connsiteX8" fmla="*/ 2526368 w 2526368"/>
              <a:gd name="connsiteY8" fmla="*/ 1135087 h 1787748"/>
              <a:gd name="connsiteX9" fmla="*/ 2526368 w 2526368"/>
              <a:gd name="connsiteY9" fmla="*/ 1330885 h 1787748"/>
              <a:gd name="connsiteX10" fmla="*/ 2526368 w 2526368"/>
              <a:gd name="connsiteY10" fmla="*/ 1657213 h 1787748"/>
              <a:gd name="connsiteX11" fmla="*/ 2395833 w 2526368"/>
              <a:gd name="connsiteY11" fmla="*/ 1787748 h 1787748"/>
              <a:gd name="connsiteX12" fmla="*/ 2105307 w 2526368"/>
              <a:gd name="connsiteY12" fmla="*/ 1787748 h 1787748"/>
              <a:gd name="connsiteX13" fmla="*/ 1473715 w 2526368"/>
              <a:gd name="connsiteY13" fmla="*/ 1787748 h 1787748"/>
              <a:gd name="connsiteX14" fmla="*/ 1473715 w 2526368"/>
              <a:gd name="connsiteY14" fmla="*/ 1787748 h 1787748"/>
              <a:gd name="connsiteX15" fmla="*/ 130535 w 2526368"/>
              <a:gd name="connsiteY15" fmla="*/ 1787748 h 1787748"/>
              <a:gd name="connsiteX16" fmla="*/ 0 w 2526368"/>
              <a:gd name="connsiteY16" fmla="*/ 1657213 h 1787748"/>
              <a:gd name="connsiteX17" fmla="*/ 0 w 2526368"/>
              <a:gd name="connsiteY17" fmla="*/ 1330885 h 1787748"/>
              <a:gd name="connsiteX18" fmla="*/ 0 w 2526368"/>
              <a:gd name="connsiteY18" fmla="*/ 1135087 h 1787748"/>
              <a:gd name="connsiteX19" fmla="*/ 0 w 2526368"/>
              <a:gd name="connsiteY19" fmla="*/ 1135087 h 1787748"/>
              <a:gd name="connsiteX20" fmla="*/ 0 w 2526368"/>
              <a:gd name="connsiteY20" fmla="*/ 1135090 h 178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526368" h="1787748">
                <a:moveTo>
                  <a:pt x="0" y="1135090"/>
                </a:moveTo>
                <a:cubicBezTo>
                  <a:pt x="0" y="1062998"/>
                  <a:pt x="58443" y="1004555"/>
                  <a:pt x="130535" y="1004555"/>
                </a:cubicBezTo>
                <a:lnTo>
                  <a:pt x="2045215" y="1011581"/>
                </a:lnTo>
                <a:lnTo>
                  <a:pt x="1792610" y="0"/>
                </a:lnTo>
                <a:lnTo>
                  <a:pt x="2233894" y="1004555"/>
                </a:lnTo>
                <a:lnTo>
                  <a:pt x="2395833" y="1004555"/>
                </a:lnTo>
                <a:cubicBezTo>
                  <a:pt x="2467925" y="1004555"/>
                  <a:pt x="2526368" y="1062998"/>
                  <a:pt x="2526368" y="1135090"/>
                </a:cubicBezTo>
                <a:lnTo>
                  <a:pt x="2526368" y="1135087"/>
                </a:lnTo>
                <a:lnTo>
                  <a:pt x="2526368" y="1135087"/>
                </a:lnTo>
                <a:lnTo>
                  <a:pt x="2526368" y="1330885"/>
                </a:lnTo>
                <a:lnTo>
                  <a:pt x="2526368" y="1657213"/>
                </a:lnTo>
                <a:cubicBezTo>
                  <a:pt x="2526368" y="1729305"/>
                  <a:pt x="2467925" y="1787748"/>
                  <a:pt x="2395833" y="1787748"/>
                </a:cubicBezTo>
                <a:lnTo>
                  <a:pt x="2105307" y="1787748"/>
                </a:lnTo>
                <a:lnTo>
                  <a:pt x="1473715" y="1787748"/>
                </a:lnTo>
                <a:lnTo>
                  <a:pt x="1473715" y="1787748"/>
                </a:lnTo>
                <a:lnTo>
                  <a:pt x="130535" y="1787748"/>
                </a:lnTo>
                <a:cubicBezTo>
                  <a:pt x="58443" y="1787748"/>
                  <a:pt x="0" y="1729305"/>
                  <a:pt x="0" y="1657213"/>
                </a:cubicBezTo>
                <a:lnTo>
                  <a:pt x="0" y="1330885"/>
                </a:lnTo>
                <a:lnTo>
                  <a:pt x="0" y="1135087"/>
                </a:lnTo>
                <a:lnTo>
                  <a:pt x="0" y="1135087"/>
                </a:lnTo>
                <a:lnTo>
                  <a:pt x="0" y="1135090"/>
                </a:lnTo>
                <a:close/>
              </a:path>
            </a:pathLst>
          </a:cu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uk-UA" sz="2000" b="1" i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endParaRPr lang="uk-UA" sz="2000" b="1" i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endParaRPr lang="uk-UA" sz="2000" b="1" i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endParaRPr lang="uk-UA" sz="2000" b="1" i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</a:rPr>
              <a:t>Елемент даних (точка даних)</a:t>
            </a:r>
          </a:p>
        </p:txBody>
      </p:sp>
      <p:sp>
        <p:nvSpPr>
          <p:cNvPr id="19" name="Округлений прямокутник 18"/>
          <p:cNvSpPr/>
          <p:nvPr/>
        </p:nvSpPr>
        <p:spPr>
          <a:xfrm>
            <a:off x="4903788" y="5300663"/>
            <a:ext cx="3124200" cy="431800"/>
          </a:xfrm>
          <a:prstGeom prst="roundRect">
            <a:avLst/>
          </a:prstGeom>
          <a:noFill/>
          <a:ln w="38100">
            <a:solidFill>
              <a:srgbClr val="2275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2208213" y="5575300"/>
            <a:ext cx="2595562" cy="1123950"/>
          </a:xfrm>
          <a:prstGeom prst="wedgeRoundRectCallout">
            <a:avLst>
              <a:gd name="adj1" fmla="val 62618"/>
              <a:gd name="adj2" fmla="val -50905"/>
              <a:gd name="adj3" fmla="val 16667"/>
            </a:avLst>
          </a:prstGeom>
          <a:solidFill>
            <a:srgbClr val="227547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</a:rPr>
              <a:t>Головна горизонтальна вісь та її назва</a:t>
            </a:r>
          </a:p>
        </p:txBody>
      </p:sp>
      <p:sp>
        <p:nvSpPr>
          <p:cNvPr id="21" name="Округлений прямокутник 20"/>
          <p:cNvSpPr/>
          <p:nvPr/>
        </p:nvSpPr>
        <p:spPr>
          <a:xfrm>
            <a:off x="4427538" y="2530475"/>
            <a:ext cx="449262" cy="2836863"/>
          </a:xfrm>
          <a:prstGeom prst="roundRect">
            <a:avLst>
              <a:gd name="adj" fmla="val 4711"/>
            </a:avLst>
          </a:prstGeom>
          <a:solidFill>
            <a:srgbClr val="EC8A49">
              <a:alpha val="30000"/>
            </a:srgbClr>
          </a:solidFill>
          <a:ln w="38100">
            <a:solidFill>
              <a:srgbClr val="EC8A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2" name="Округлений прямокутник 20"/>
          <p:cNvSpPr/>
          <p:nvPr/>
        </p:nvSpPr>
        <p:spPr>
          <a:xfrm>
            <a:off x="4427538" y="2530475"/>
            <a:ext cx="449262" cy="2836863"/>
          </a:xfrm>
          <a:prstGeom prst="roundRect">
            <a:avLst>
              <a:gd name="adj" fmla="val 4711"/>
            </a:avLst>
          </a:prstGeom>
          <a:solidFill>
            <a:srgbClr val="EC8A49">
              <a:alpha val="30000"/>
            </a:srgbClr>
          </a:solidFill>
          <a:ln w="38100">
            <a:solidFill>
              <a:srgbClr val="EC8A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22" name="TextBox 21"/>
          <p:cNvSpPr txBox="1"/>
          <p:nvPr/>
        </p:nvSpPr>
        <p:spPr>
          <a:xfrm>
            <a:off x="481013" y="4716463"/>
            <a:ext cx="3641725" cy="784225"/>
          </a:xfrm>
          <a:prstGeom prst="wedgeRoundRectCallout">
            <a:avLst>
              <a:gd name="adj1" fmla="val 63041"/>
              <a:gd name="adj2" fmla="val -136230"/>
              <a:gd name="adj3" fmla="val 16667"/>
            </a:avLst>
          </a:prstGeom>
          <a:solidFill>
            <a:srgbClr val="EC8A49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000" b="1" i="1" dirty="0">
                <a:solidFill>
                  <a:schemeClr val="bg1"/>
                </a:solidFill>
              </a:rPr>
              <a:t>Головна вертикальна вісь та її назва</a:t>
            </a:r>
          </a:p>
        </p:txBody>
      </p:sp>
      <p:sp>
        <p:nvSpPr>
          <p:cNvPr id="17440" name="Заголовок 1"/>
          <p:cNvSpPr>
            <a:spLocks/>
          </p:cNvSpPr>
          <p:nvPr/>
        </p:nvSpPr>
        <p:spPr bwMode="black">
          <a:xfrm>
            <a:off x="323850" y="134938"/>
            <a:ext cx="882015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uk-UA" sz="4400" b="1">
                <a:solidFill>
                  <a:schemeClr val="tx2"/>
                </a:solidFill>
                <a:latin typeface="Times New Roman" pitchFamily="18" charset="0"/>
              </a:rPr>
              <a:t>Об'єкти діаграм</a:t>
            </a:r>
            <a:r>
              <a:rPr lang="en-US" sz="4400" b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uk-UA" sz="4400" b="1">
                <a:solidFill>
                  <a:schemeClr val="tx2"/>
                </a:solidFill>
                <a:latin typeface="Times New Roman" pitchFamily="18" charset="0"/>
              </a:rPr>
              <a:t>та їх властивості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6000" b="1" smtClean="0"/>
              <a:t>Як же створити діаграму до таблиці?</a:t>
            </a:r>
            <a:endParaRPr lang="ru-RU" sz="6000" b="1" smtClean="0"/>
          </a:p>
        </p:txBody>
      </p:sp>
      <p:pic>
        <p:nvPicPr>
          <p:cNvPr id="18435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3573463"/>
            <a:ext cx="23685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539750" y="2060575"/>
            <a:ext cx="8208963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6600" b="1">
                <a:solidFill>
                  <a:schemeClr val="tx2"/>
                </a:solidFill>
                <a:latin typeface="Times New Roman" pitchFamily="18" charset="0"/>
              </a:rPr>
              <a:t>Працюємо в групах!</a:t>
            </a:r>
          </a:p>
          <a:p>
            <a:pPr>
              <a:spcBef>
                <a:spcPct val="50000"/>
              </a:spcBef>
            </a:pPr>
            <a:r>
              <a:rPr lang="uk-UA" sz="4800" b="1">
                <a:latin typeface="Times New Roman" pitchFamily="18" charset="0"/>
              </a:rPr>
              <a:t>Вправа: “Виправ і доповни”</a:t>
            </a:r>
            <a:endParaRPr lang="ru-RU" sz="4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711200"/>
          </a:xfrm>
        </p:spPr>
        <p:txBody>
          <a:bodyPr/>
          <a:lstStyle/>
          <a:p>
            <a:r>
              <a:rPr lang="uk-UA" sz="4600" b="1" smtClean="0">
                <a:latin typeface="Times New Roman" pitchFamily="18" charset="0"/>
              </a:rPr>
              <a:t>Завдання для 1 групи:</a:t>
            </a:r>
            <a:endParaRPr lang="ru-RU" sz="4600" b="1" smtClean="0">
              <a:latin typeface="Times New Roman" pitchFamily="18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>
          <a:xfrm>
            <a:off x="323850" y="1268413"/>
            <a:ext cx="8362950" cy="4840287"/>
          </a:xfrm>
        </p:spPr>
        <p:txBody>
          <a:bodyPr/>
          <a:lstStyle/>
          <a:p>
            <a:pPr marL="495300" indent="-495300">
              <a:buFont typeface="Wingdings 2" pitchFamily="18" charset="2"/>
              <a:buNone/>
            </a:pPr>
            <a:r>
              <a:rPr lang="ru-RU" sz="3200" smtClean="0"/>
              <a:t>		Д</a:t>
            </a:r>
            <a:r>
              <a:rPr lang="uk-UA" sz="3200" smtClean="0"/>
              <a:t>іаграма – це об’єкт </a:t>
            </a:r>
            <a:r>
              <a:rPr lang="en-US" sz="3200" smtClean="0"/>
              <a:t>Microsoft Word</a:t>
            </a:r>
            <a:r>
              <a:rPr lang="uk-UA" sz="3200" smtClean="0"/>
              <a:t>, який призначений для аналізу даних в таблицях. Процес створення діаграми за допомогою Майстра складається з трьох кроків: 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Обираємо стиль діаграми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Обираємо діапазон за яким буде будуватись діаграма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Налаштовуємо параметри діаграми (легенда, підписи даних)</a:t>
            </a: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779462"/>
          </a:xfrm>
        </p:spPr>
        <p:txBody>
          <a:bodyPr/>
          <a:lstStyle/>
          <a:p>
            <a:pPr algn="ctr"/>
            <a:r>
              <a:rPr lang="uk-UA" sz="5400" b="1" smtClean="0">
                <a:latin typeface="Times New Roman" pitchFamily="18" charset="0"/>
              </a:rPr>
              <a:t>Інформаційне лото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3600" b="1" i="1" smtClean="0">
                <a:solidFill>
                  <a:schemeClr val="accent1"/>
                </a:solidFill>
                <a:latin typeface="Times New Roman" pitchFamily="18" charset="0"/>
              </a:rPr>
              <a:t>	Правила гри:</a:t>
            </a:r>
          </a:p>
          <a:p>
            <a:pPr>
              <a:buFont typeface="Wingdings 2" pitchFamily="18" charset="2"/>
              <a:buNone/>
            </a:pPr>
            <a:r>
              <a:rPr lang="uk-UA" sz="3600" smtClean="0">
                <a:latin typeface="Times New Roman" pitchFamily="18" charset="0"/>
              </a:rPr>
              <a:t>	Учні по черзі обирають номер питання від 1 до 10. Хто дає правильну відповідь на запитання, той отримує 1 бал і можливість обрати номер наступного запитання.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795338"/>
          </a:xfrm>
        </p:spPr>
        <p:txBody>
          <a:bodyPr/>
          <a:lstStyle/>
          <a:p>
            <a:r>
              <a:rPr lang="uk-UA" sz="4600" b="1" smtClean="0">
                <a:latin typeface="Times New Roman" pitchFamily="18" charset="0"/>
              </a:rPr>
              <a:t>Завдання для 2 групи:</a:t>
            </a:r>
            <a:endParaRPr lang="ru-RU" sz="4600" b="1" smtClean="0">
              <a:latin typeface="Times New Roman" pitchFamily="18" charset="0"/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>
          <a:xfrm>
            <a:off x="468313" y="908050"/>
            <a:ext cx="8424862" cy="5689600"/>
          </a:xfrm>
        </p:spPr>
        <p:txBody>
          <a:bodyPr/>
          <a:lstStyle/>
          <a:p>
            <a:pPr marL="495300" indent="-495300">
              <a:buFont typeface="Wingdings 2" pitchFamily="18" charset="2"/>
              <a:buNone/>
            </a:pPr>
            <a:r>
              <a:rPr lang="uk-UA" sz="3200" b="1" smtClean="0"/>
              <a:t>До основних типів діаграм відносяться: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Гістограма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Кругова (кільцева діаграма)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Секторна діаграма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Пірамідальна діаграма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Графік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Діаграма з областями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3200" smtClean="0"/>
              <a:t>Точкова діаграма</a:t>
            </a:r>
          </a:p>
          <a:p>
            <a:pPr marL="495300" indent="-495300">
              <a:buFont typeface="Wingdings 2" pitchFamily="18" charset="2"/>
              <a:buNone/>
            </a:pPr>
            <a:r>
              <a:rPr lang="uk-UA" sz="3200" smtClean="0"/>
              <a:t>		Після створення діаграми, змінити її тип вже не можливо.</a:t>
            </a: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179388" y="404813"/>
            <a:ext cx="8964612" cy="5903912"/>
          </a:xfrm>
        </p:spPr>
        <p:txBody>
          <a:bodyPr/>
          <a:lstStyle/>
          <a:p>
            <a:pPr marL="495300" indent="-495300">
              <a:lnSpc>
                <a:spcPct val="90000"/>
              </a:lnSpc>
              <a:buFont typeface="Wingdings 2" pitchFamily="18" charset="2"/>
              <a:buNone/>
            </a:pPr>
            <a:r>
              <a:rPr lang="ru-RU" sz="3200" smtClean="0"/>
              <a:t>		</a:t>
            </a:r>
            <a:r>
              <a:rPr lang="ru-RU" sz="3200" smtClean="0">
                <a:latin typeface="Times New Roman" pitchFamily="18" charset="0"/>
              </a:rPr>
              <a:t>Д</a:t>
            </a:r>
            <a:r>
              <a:rPr lang="uk-UA" sz="3200" smtClean="0">
                <a:latin typeface="Times New Roman" pitchFamily="18" charset="0"/>
              </a:rPr>
              <a:t>іаграма – це об’єкт </a:t>
            </a:r>
            <a:r>
              <a:rPr lang="en-US" sz="3200" smtClean="0">
                <a:latin typeface="Times New Roman" pitchFamily="18" charset="0"/>
              </a:rPr>
              <a:t>Microsoft Excel</a:t>
            </a:r>
            <a:r>
              <a:rPr lang="uk-UA" sz="3200" smtClean="0">
                <a:latin typeface="Times New Roman" pitchFamily="18" charset="0"/>
              </a:rPr>
              <a:t>, який призначений для графічного аналізу даних в таблицях. Процес створення діаграми за допомогою Майстра складається з чотирьох кроків: 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</a:rPr>
              <a:t>Обираємо тип діаграми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</a:rPr>
              <a:t>Обираємо діапазон за яким буде будуватись діаграма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</a:rPr>
              <a:t>Налаштовуємо параметри діаграми (легенда, підписи даних, заголовки, лінії сітки, таблиця даних)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</a:rPr>
              <a:t>Обираємо місце розташування діаграми</a:t>
            </a:r>
            <a:endParaRPr lang="ru-RU" sz="3200" smtClean="0">
              <a:latin typeface="Times New Roman" pitchFamily="18" charset="0"/>
            </a:endParaRPr>
          </a:p>
          <a:p>
            <a:pPr marL="495300" indent="-495300">
              <a:lnSpc>
                <a:spcPct val="90000"/>
              </a:lnSpc>
              <a:buFont typeface="Wingdings 2" pitchFamily="18" charset="2"/>
              <a:buNone/>
            </a:pPr>
            <a:endParaRPr lang="ru-RU" sz="32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323850" y="404813"/>
            <a:ext cx="8496300" cy="5903912"/>
          </a:xfrm>
        </p:spPr>
        <p:txBody>
          <a:bodyPr/>
          <a:lstStyle/>
          <a:p>
            <a:pPr marL="495300" indent="-495300">
              <a:lnSpc>
                <a:spcPct val="90000"/>
              </a:lnSpc>
              <a:buFont typeface="Wingdings 2" pitchFamily="18" charset="2"/>
              <a:buNone/>
            </a:pPr>
            <a:r>
              <a:rPr lang="uk-UA" sz="3200" b="1" smtClean="0"/>
              <a:t>До основних типів діаграм відносяться: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Гістограма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Кругова (секторна діаграма)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Кільцева діаграма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Стовпчаста діаграма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Графік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Діаграма з областями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AutoNum type="arabicPeriod"/>
            </a:pPr>
            <a:r>
              <a:rPr lang="uk-UA" sz="3200" smtClean="0"/>
              <a:t>Точкова діаграма</a:t>
            </a:r>
          </a:p>
          <a:p>
            <a:pPr marL="495300" indent="-495300">
              <a:lnSpc>
                <a:spcPct val="90000"/>
              </a:lnSpc>
              <a:buFont typeface="Wingdings 2" pitchFamily="18" charset="2"/>
              <a:buNone/>
            </a:pPr>
            <a:r>
              <a:rPr lang="uk-UA" sz="3200" smtClean="0"/>
              <a:t>		Змінити тип діаграми можна в будь який момент за допомогою Майстра діаграм</a:t>
            </a:r>
            <a:endParaRPr lang="ru-RU" sz="3200" smtClean="0"/>
          </a:p>
          <a:p>
            <a:pPr marL="495300" indent="-495300">
              <a:lnSpc>
                <a:spcPct val="90000"/>
              </a:lnSpc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/>
          </p:cNvSpPr>
          <p:nvPr/>
        </p:nvSpPr>
        <p:spPr bwMode="black">
          <a:xfrm>
            <a:off x="971550" y="549275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5000" b="1">
                <a:solidFill>
                  <a:schemeClr val="tx2"/>
                </a:solidFill>
                <a:latin typeface="Times New Roman" pitchFamily="18" charset="0"/>
              </a:rPr>
              <a:t>Фізкультхвилинка</a:t>
            </a:r>
          </a:p>
        </p:txBody>
      </p:sp>
      <p:pic>
        <p:nvPicPr>
          <p:cNvPr id="24579" name="Picture 2" descr="http://i.ytimg.com/vi/8tK4IbBhd-Q/hqdefault.jpg"/>
          <p:cNvPicPr>
            <a:picLocks noChangeAspect="1" noChangeArrowheads="1"/>
          </p:cNvPicPr>
          <p:nvPr/>
        </p:nvPicPr>
        <p:blipFill>
          <a:blip r:embed="rId2"/>
          <a:srcRect t="2100" b="3401"/>
          <a:stretch>
            <a:fillRect/>
          </a:stretch>
        </p:blipFill>
        <p:spPr bwMode="auto">
          <a:xfrm>
            <a:off x="1258888" y="1700213"/>
            <a:ext cx="6686550" cy="473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/>
          </p:cNvSpPr>
          <p:nvPr/>
        </p:nvSpPr>
        <p:spPr bwMode="black">
          <a:xfrm>
            <a:off x="179388" y="333375"/>
            <a:ext cx="83105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uk-UA" sz="4400" b="1">
                <a:solidFill>
                  <a:schemeClr val="tx2"/>
                </a:solidFill>
                <a:latin typeface="Arial Rounded MT Bold" pitchFamily="34" charset="0"/>
              </a:rPr>
              <a:t>Працюємо за комп’ютером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1196975"/>
            <a:ext cx="4691063" cy="5430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79388" y="1052513"/>
            <a:ext cx="3671887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CC0000"/>
                </a:solidFill>
                <a:latin typeface="Times New Roman" pitchFamily="18" charset="0"/>
              </a:rPr>
              <a:t>Дотримуйтесь правил техніки безпеки під час роботи за комп'ютером!</a:t>
            </a:r>
            <a:endParaRPr lang="ru-RU" sz="4000" b="1">
              <a:solidFill>
                <a:srgbClr val="CC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1</a:t>
            </a:r>
          </a:p>
        </p:txBody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Що таке електронна таблиця?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b="1" i="1" smtClean="0">
                <a:solidFill>
                  <a:schemeClr val="accent1"/>
                </a:solidFill>
                <a:latin typeface="Times New Roman" pitchFamily="18" charset="0"/>
              </a:rPr>
              <a:t>Електронна таблиця</a:t>
            </a:r>
            <a:r>
              <a:rPr lang="uk-UA" sz="3500" smtClean="0">
                <a:latin typeface="Times New Roman" pitchFamily="18" charset="0"/>
              </a:rPr>
              <a:t> – це об'єкт табличного процесора, що складається зі стовпців і рядків на перетині яких знаходиться комірка, в яку вводиться інформація)</a:t>
            </a:r>
          </a:p>
        </p:txBody>
      </p:sp>
      <p:sp>
        <p:nvSpPr>
          <p:cNvPr id="2662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2</a:t>
            </a:r>
          </a:p>
        </p:txBody>
      </p:sp>
      <p:sp>
        <p:nvSpPr>
          <p:cNvPr id="983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Які типи даних можна вводити в комірку?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b="1" i="1" smtClean="0">
                <a:latin typeface="Times New Roman" pitchFamily="18" charset="0"/>
              </a:rPr>
              <a:t>Числовий, текстовий, дата/час, формула 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2765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3</a:t>
            </a:r>
          </a:p>
        </p:txBody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Як утворюється адреса комірки?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b="1" i="1" smtClean="0">
                <a:solidFill>
                  <a:schemeClr val="accent1"/>
                </a:solidFill>
                <a:latin typeface="Times New Roman" pitchFamily="18" charset="0"/>
              </a:rPr>
              <a:t>Адреса комірки</a:t>
            </a:r>
            <a:r>
              <a:rPr lang="uk-UA" sz="3500" smtClean="0">
                <a:latin typeface="Times New Roman" pitchFamily="18" charset="0"/>
              </a:rPr>
              <a:t> </a:t>
            </a:r>
            <a:r>
              <a:rPr lang="uk-UA" sz="3500" i="1" smtClean="0">
                <a:latin typeface="Times New Roman" pitchFamily="18" charset="0"/>
              </a:rPr>
              <a:t>складається з назви стовпця і рядка на перетині яких знаходиться комірка</a:t>
            </a:r>
            <a:r>
              <a:rPr lang="uk-UA" sz="3500" b="1" i="1" smtClean="0">
                <a:latin typeface="Times New Roman" pitchFamily="18" charset="0"/>
              </a:rPr>
              <a:t> 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2867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4</a:t>
            </a:r>
          </a:p>
        </p:txBody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Що таке формула в </a:t>
            </a:r>
            <a:r>
              <a:rPr lang="en-US" sz="4400" smtClean="0">
                <a:latin typeface="Times New Roman" pitchFamily="18" charset="0"/>
              </a:rPr>
              <a:t>MS Excel</a:t>
            </a:r>
            <a:r>
              <a:rPr lang="uk-UA" sz="4400" smtClean="0">
                <a:latin typeface="Times New Roman" pitchFamily="18" charset="0"/>
              </a:rPr>
              <a:t>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b="1" i="1" smtClean="0">
                <a:solidFill>
                  <a:schemeClr val="accent1"/>
                </a:solidFill>
                <a:latin typeface="Times New Roman" pitchFamily="18" charset="0"/>
              </a:rPr>
              <a:t>Формула </a:t>
            </a:r>
            <a:r>
              <a:rPr lang="uk-UA" sz="3500" b="1" i="1" smtClean="0">
                <a:latin typeface="Times New Roman" pitchFamily="18" charset="0"/>
              </a:rPr>
              <a:t>– </a:t>
            </a:r>
            <a:r>
              <a:rPr lang="uk-UA" sz="3500" i="1" smtClean="0">
                <a:latin typeface="Times New Roman" pitchFamily="18" charset="0"/>
              </a:rPr>
              <a:t>вираз, за котрим здійснюються обчислення в електронних таблицях</a:t>
            </a:r>
            <a:r>
              <a:rPr lang="uk-UA" sz="3500" b="1" i="1" smtClean="0">
                <a:latin typeface="Times New Roman" pitchFamily="18" charset="0"/>
              </a:rPr>
              <a:t> 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2970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5</a:t>
            </a:r>
          </a:p>
        </p:txBody>
      </p:sp>
      <p:sp>
        <p:nvSpPr>
          <p:cNvPr id="104451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Як виділити несуміжні клітинки?</a:t>
            </a:r>
          </a:p>
          <a:p>
            <a:pPr>
              <a:lnSpc>
                <a:spcPct val="90000"/>
              </a:lnSpc>
            </a:pPr>
            <a:endParaRPr lang="uk-UA" sz="440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i="1" smtClean="0">
                <a:latin typeface="Times New Roman" pitchFamily="18" charset="0"/>
              </a:rPr>
              <a:t>Щоб виділити несуміжні клітинки потрібно натиснути на них лівою кнопкою миші, одночасно натиснувши клавішу </a:t>
            </a:r>
            <a:r>
              <a:rPr lang="en-US" sz="3500" b="1" i="1" smtClean="0">
                <a:latin typeface="Times New Roman" pitchFamily="18" charset="0"/>
              </a:rPr>
              <a:t>CTRL</a:t>
            </a:r>
            <a:r>
              <a:rPr lang="uk-UA" sz="3500" b="1" i="1" smtClean="0">
                <a:latin typeface="Times New Roman" pitchFamily="18" charset="0"/>
              </a:rPr>
              <a:t> 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3072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00188" y="500063"/>
            <a:ext cx="1714500" cy="142875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7200" b="1">
                <a:solidFill>
                  <a:schemeClr val="bg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09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86125" y="500063"/>
            <a:ext cx="1643063" cy="142875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7200" b="1">
                <a:solidFill>
                  <a:schemeClr val="bg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10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00625" y="500063"/>
            <a:ext cx="1571625" cy="142875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7200" b="1">
                <a:solidFill>
                  <a:schemeClr val="bg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4101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43688" y="500063"/>
            <a:ext cx="1643062" cy="142875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7200" b="1">
                <a:solidFill>
                  <a:schemeClr val="bg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4102" name="AutoShape 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0" y="2000250"/>
            <a:ext cx="1785938" cy="1357313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7200" b="1">
                <a:solidFill>
                  <a:schemeClr val="bg1"/>
                </a:solidFill>
                <a:latin typeface="Times New Roman" pitchFamily="18" charset="0"/>
              </a:rPr>
              <a:t>5</a:t>
            </a:r>
            <a:endParaRPr lang="uk-UA" sz="72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103" name="AutoShape 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43375" y="2000250"/>
            <a:ext cx="1643063" cy="1357313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7200" b="1">
                <a:solidFill>
                  <a:schemeClr val="bg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4104" name="AutoShape 11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43500" y="3429000"/>
            <a:ext cx="1643063" cy="135731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105" name="AutoShape 1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86250" y="4857750"/>
            <a:ext cx="1643063" cy="135731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8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8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AutoShape 14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57875" y="2000250"/>
            <a:ext cx="1643063" cy="1357313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8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8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AutoShape 17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357563" y="3429000"/>
            <a:ext cx="1714500" cy="1357313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8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8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</a:t>
            </a:r>
            <a:r>
              <a:rPr lang="en-US" sz="5400" b="1" smtClean="0">
                <a:solidFill>
                  <a:schemeClr val="accent1"/>
                </a:solidFill>
                <a:latin typeface="Times New Roman" pitchFamily="18" charset="0"/>
              </a:rPr>
              <a:t>6</a:t>
            </a:r>
            <a:endParaRPr lang="uk-UA" sz="5400" b="1" smtClean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З чого складається формула?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i="1" smtClean="0">
                <a:latin typeface="Times New Roman" pitchFamily="18" charset="0"/>
              </a:rPr>
              <a:t>Формула складається з констант, адрес клітинок, вбудованих функцій і знаків операцій</a:t>
            </a:r>
            <a:r>
              <a:rPr lang="uk-UA" sz="3500" b="1" i="1" smtClean="0">
                <a:latin typeface="Times New Roman" pitchFamily="18" charset="0"/>
              </a:rPr>
              <a:t> 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3174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7</a:t>
            </a:r>
          </a:p>
        </p:txBody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Що таке функція?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i="1" smtClean="0">
                <a:latin typeface="Times New Roman" pitchFamily="18" charset="0"/>
              </a:rPr>
              <a:t>Функція – це заздалегідь задана формула, що зберігається в пам'яті процесора  під певним ім'ям.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3277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8</a:t>
            </a:r>
          </a:p>
        </p:txBody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Що означає наступний вираз в комірці: </a:t>
            </a:r>
            <a:r>
              <a:rPr lang="en-US" sz="4400" smtClean="0">
                <a:latin typeface="Times New Roman" pitchFamily="18" charset="0"/>
              </a:rPr>
              <a:t>#######</a:t>
            </a:r>
            <a:r>
              <a:rPr lang="uk-UA" sz="4400" smtClean="0">
                <a:latin typeface="Times New Roman" pitchFamily="18" charset="0"/>
              </a:rPr>
              <a:t>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i="1" smtClean="0">
                <a:latin typeface="Times New Roman" pitchFamily="18" charset="0"/>
              </a:rPr>
              <a:t>Числовий вираз не вміщується в комірку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3379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9</a:t>
            </a:r>
          </a:p>
        </p:txBody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Перерахуйте всі математичні оператори формул?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i="1" smtClean="0">
                <a:latin typeface="Times New Roman" pitchFamily="18" charset="0"/>
              </a:rPr>
              <a:t>+, -, *, /, </a:t>
            </a:r>
            <a:r>
              <a:rPr lang="en-US" sz="3500" i="1" smtClean="0">
                <a:latin typeface="Times New Roman" pitchFamily="18" charset="0"/>
              </a:rPr>
              <a:t>^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3482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accent1"/>
                </a:solidFill>
                <a:latin typeface="Times New Roman" pitchFamily="18" charset="0"/>
              </a:rPr>
              <a:t>Запитання № 10</a:t>
            </a:r>
          </a:p>
        </p:txBody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36295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smtClean="0">
                <a:latin typeface="Times New Roman" pitchFamily="18" charset="0"/>
              </a:rPr>
              <a:t>	Як змінити орієнтацію (напрямок) тексту в комірці?</a:t>
            </a:r>
          </a:p>
          <a:p>
            <a:endParaRPr lang="uk-UA" sz="4400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3500" smtClean="0">
                <a:latin typeface="Times New Roman" pitchFamily="18" charset="0"/>
              </a:rPr>
              <a:t>	(</a:t>
            </a:r>
            <a:r>
              <a:rPr lang="uk-UA" sz="3500" i="1" smtClean="0">
                <a:latin typeface="Times New Roman" pitchFamily="18" charset="0"/>
              </a:rPr>
              <a:t>Формат – Формат комірки – вкладка”Вирівнювання”</a:t>
            </a:r>
            <a:r>
              <a:rPr lang="uk-UA" sz="3500" smtClean="0">
                <a:latin typeface="Times New Roman" pitchFamily="18" charset="0"/>
              </a:rPr>
              <a:t>)</a:t>
            </a:r>
          </a:p>
        </p:txBody>
      </p:sp>
      <p:sp>
        <p:nvSpPr>
          <p:cNvPr id="3584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525" y="5734050"/>
            <a:ext cx="2951163" cy="9810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До переліку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Times New Roman" pitchFamily="18" charset="0"/>
              </a:rPr>
              <a:t> запитань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0" y="692150"/>
            <a:ext cx="4572000" cy="4752975"/>
          </a:xfrm>
        </p:spPr>
        <p:txBody>
          <a:bodyPr/>
          <a:lstStyle/>
          <a:p>
            <a:r>
              <a:rPr lang="uk-UA" sz="4000" b="1" smtClean="0">
                <a:solidFill>
                  <a:schemeClr val="tx1"/>
                </a:solidFill>
                <a:latin typeface="Times New Roman" pitchFamily="18" charset="0"/>
              </a:rPr>
              <a:t>Розгляньте таблицю з курсом долара проведіть аналіз курсу(зростання, спадання, стабільний)</a:t>
            </a:r>
            <a:endParaRPr lang="ru-RU" sz="40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4198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49763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914400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71625"/>
            <a:ext cx="9144000" cy="2262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7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Графічний аналіз рядів даних. </a:t>
            </a:r>
          </a:p>
          <a:p>
            <a:pPr algn="ctr">
              <a:defRPr/>
            </a:pPr>
            <a:r>
              <a:rPr lang="uk-UA" sz="47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Різновиди діаграм, їх створення та налаштування</a:t>
            </a:r>
            <a:endParaRPr lang="ru-RU" sz="47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00042"/>
            <a:ext cx="8786842" cy="2962513"/>
          </a:xfrm>
          <a:prstGeom prst="roundRect">
            <a:avLst/>
          </a:prstGeom>
          <a:solidFill>
            <a:srgbClr val="0066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Діаграма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- це графічне зображення, у якому співвідношення між числовими даними відображається з використанням геометричних фігур. Таке подання даних є більш наочним, ніж запис із використанням чисел, що значно покращує їх сприйняття та розуміння.</a:t>
            </a:r>
          </a:p>
        </p:txBody>
      </p:sp>
      <p:pic>
        <p:nvPicPr>
          <p:cNvPr id="6" name="Picture 4" descr="business, chart, diagram, graph, graph line, graphs, statistics ic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4797425"/>
            <a:ext cx="1584325" cy="1584325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3857628"/>
            <a:ext cx="7092280" cy="19475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Слово «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діаграма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походить від грецького </a:t>
            </a:r>
            <a:r>
              <a:rPr lang="uk-UA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diagramma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зображення, малюнок, креслення.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928670"/>
            <a:ext cx="9036496" cy="200906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457200" algn="just">
              <a:defRPr/>
            </a:pP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Діаграми в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будуються за даними, які подано в електронній таблиці. Діаграми в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динамічні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змінюючи дані в таблиці, діаграми автоматично змінюються.</a:t>
            </a:r>
          </a:p>
        </p:txBody>
      </p:sp>
      <p:pic>
        <p:nvPicPr>
          <p:cNvPr id="5" name="Picture 2" descr="analytics, bar, board, chart, comment, diagram, graph, message, stand ic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8313" y="2060575"/>
            <a:ext cx="5554663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analytics, arrow, chart, colorful, curve bar, diagram 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4738" y="3141663"/>
            <a:ext cx="385445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0" y="3000375"/>
            <a:ext cx="7772400" cy="14700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sz="8000" b="1" dirty="0" smtClean="0">
                <a:solidFill>
                  <a:schemeClr val="accent1">
                    <a:lumMod val="75000"/>
                  </a:schemeClr>
                </a:solidFill>
              </a:rPr>
              <a:t>Типи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sz="8000" b="1" dirty="0" smtClean="0">
                <a:solidFill>
                  <a:schemeClr val="accent1">
                    <a:lumMod val="75000"/>
                  </a:schemeClr>
                </a:solidFill>
              </a:rPr>
              <a:t>діаграм</a:t>
            </a: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uk-UA" sz="8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75" y="3357563"/>
            <a:ext cx="671512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8000" dirty="0">
              <a:latin typeface="+mj-lt"/>
            </a:endParaRPr>
          </a:p>
        </p:txBody>
      </p:sp>
      <p:pic>
        <p:nvPicPr>
          <p:cNvPr id="9220" name="Picture 2" descr="row, table ic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571875"/>
            <a:ext cx="3849687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 descr="analytics, blue, chart, diagram, economics, finance, pie 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643313"/>
            <a:ext cx="32258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2875" y="142875"/>
            <a:ext cx="8858250" cy="1714500"/>
          </a:xfrm>
        </p:spPr>
        <p:txBody>
          <a:bodyPr>
            <a:normAutofit lnSpcReduction="10000"/>
          </a:bodyPr>
          <a:lstStyle/>
          <a:p>
            <a:pPr indent="-80963">
              <a:buFont typeface="Wingdings 2" pitchFamily="18" charset="2"/>
              <a:buNone/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1.   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Стовпчаста діаграма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.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indent="-80963">
              <a:buFont typeface="Wingdings 2" pitchFamily="18" charset="2"/>
              <a:buNone/>
              <a:defRPr/>
            </a:pPr>
            <a:r>
              <a:rPr lang="uk-UA" sz="2400" dirty="0" smtClean="0">
                <a:latin typeface="Times New Roman" pitchFamily="18" charset="0"/>
              </a:rPr>
              <a:t> Її зручно використовувати, коли необхідно отримати наочну порівняльну характеристику 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одночасно в кількох рядках і стовпчиках таблиці.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57158" y="1714488"/>
          <a:ext cx="8143932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оток">
  <a:themeElements>
    <a:clrScheme name="Поток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</a:majorFont>
      <a:minorFont>
        <a:latin typeface="Constant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оток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2869</TotalTime>
  <Words>374</Words>
  <Application>Microsoft PowerPoint</Application>
  <PresentationFormat>Экран (4:3)</PresentationFormat>
  <Paragraphs>150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Calibri</vt:lpstr>
      <vt:lpstr>Constantia</vt:lpstr>
      <vt:lpstr>Wingdings 2</vt:lpstr>
      <vt:lpstr>Times New Roman</vt:lpstr>
      <vt:lpstr>Wingdings</vt:lpstr>
      <vt:lpstr>Arial Rounded MT Bold</vt:lpstr>
      <vt:lpstr>Поток</vt:lpstr>
      <vt:lpstr>Графічний аналіз рядів даних. Різновиди діаграм, їх створення та налаштування</vt:lpstr>
      <vt:lpstr>Інформаційне лото</vt:lpstr>
      <vt:lpstr>Слайд 3</vt:lpstr>
      <vt:lpstr>Розгляньте таблицю з курсом долара проведіть аналіз курсу(зростання, спадання, стабільний)</vt:lpstr>
      <vt:lpstr>Слайд 5</vt:lpstr>
      <vt:lpstr>Слайд 6</vt:lpstr>
      <vt:lpstr>Слайд 7</vt:lpstr>
      <vt:lpstr>Типи діаграм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Як же створити діаграму до таблиці?</vt:lpstr>
      <vt:lpstr>Слайд 18</vt:lpstr>
      <vt:lpstr>Завдання для 1 групи:</vt:lpstr>
      <vt:lpstr>Завдання для 2 групи:</vt:lpstr>
      <vt:lpstr>Слайд 21</vt:lpstr>
      <vt:lpstr>Слайд 22</vt:lpstr>
      <vt:lpstr>Слайд 23</vt:lpstr>
      <vt:lpstr>Слайд 24</vt:lpstr>
      <vt:lpstr>Запитання № 1</vt:lpstr>
      <vt:lpstr>Запитання № 2</vt:lpstr>
      <vt:lpstr>Запитання № 3</vt:lpstr>
      <vt:lpstr>Запитання № 4</vt:lpstr>
      <vt:lpstr>Запитання № 5</vt:lpstr>
      <vt:lpstr>Запитання № 6</vt:lpstr>
      <vt:lpstr>Запитання № 7</vt:lpstr>
      <vt:lpstr>Запитання № 8</vt:lpstr>
      <vt:lpstr>Запитання № 9</vt:lpstr>
      <vt:lpstr>Запитання № 10</vt:lpstr>
    </vt:vector>
  </TitlesOfParts>
  <Company>leader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leader</dc:creator>
  <cp:lastModifiedBy>Admin</cp:lastModifiedBy>
  <cp:revision>172</cp:revision>
  <cp:lastPrinted>1601-01-01T00:00:00Z</cp:lastPrinted>
  <dcterms:created xsi:type="dcterms:W3CDTF">2006-10-02T13:41:24Z</dcterms:created>
  <dcterms:modified xsi:type="dcterms:W3CDTF">2016-04-24T12:05:11Z</dcterms:modified>
</cp:coreProperties>
</file>