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3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1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334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12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74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3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6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0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4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5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8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0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1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5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5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A6D8-D018-4C8B-9243-50D4C69DFE02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0F27F1-CD5B-4C2B-AC2D-850D5BC94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8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0217" y="897309"/>
            <a:ext cx="10316745" cy="3427145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bg2">
                    <a:lumMod val="25000"/>
                  </a:schemeClr>
                </a:solidFill>
              </a:rPr>
              <a:t>РОБОТА З БАТЬКАМИ – ЗАПОРУКА УСПІШНОСТІ ДИТИНИ У НАВЧАННІ І СОЦІУМУМІ</a:t>
            </a:r>
            <a:endParaRPr lang="ru-RU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ДОПОВІДАЧ: СІКОРА НАТАЛІЯ ВАЛЕРІЇВНА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/>
                </a:solidFill>
              </a:rPr>
              <a:t>Батьківські права та обов'язки в Україні, їх конституційний </a:t>
            </a:r>
            <a:r>
              <a:rPr lang="uk-UA" dirty="0" smtClean="0">
                <a:solidFill>
                  <a:schemeClr val="accent1"/>
                </a:solidFill>
              </a:rPr>
              <a:t>характер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177" y="1905000"/>
            <a:ext cx="10924319" cy="47859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8800" dirty="0" smtClean="0">
                <a:solidFill>
                  <a:schemeClr val="bg2">
                    <a:lumMod val="25000"/>
                  </a:schemeClr>
                </a:solidFill>
              </a:rPr>
              <a:t>Відповідальність батьків за розвиток дитини у сім'ї ( стаття 59 Закону України «Про освіту»), яка передбачає: </a:t>
            </a:r>
          </a:p>
          <a:p>
            <a:pPr>
              <a:buFontTx/>
              <a:buChar char="-"/>
            </a:pPr>
            <a:r>
              <a:rPr lang="uk-UA" sz="8800" dirty="0" smtClean="0">
                <a:solidFill>
                  <a:schemeClr val="bg2">
                    <a:lumMod val="25000"/>
                  </a:schemeClr>
                </a:solidFill>
              </a:rPr>
              <a:t>Рівну відповідальність кожного з батьків за виховання, навчання і розвиток дитини;</a:t>
            </a:r>
          </a:p>
          <a:p>
            <a:pPr>
              <a:buFontTx/>
              <a:buChar char="-"/>
            </a:pPr>
            <a:r>
              <a:rPr lang="uk-UA" sz="8800" dirty="0" smtClean="0">
                <a:solidFill>
                  <a:schemeClr val="bg2">
                    <a:lumMod val="25000"/>
                  </a:schemeClr>
                </a:solidFill>
              </a:rPr>
              <a:t>Постійну турботу батьків та осіб, що їх замінюють, про фізичне здоров'я, психічний стан дітей, створення належних умов для розвитку їх природних здібностей; </a:t>
            </a:r>
          </a:p>
          <a:p>
            <a:pPr>
              <a:buFontTx/>
              <a:buChar char="-"/>
            </a:pPr>
            <a:r>
              <a:rPr lang="uk-UA" sz="8800" dirty="0" smtClean="0">
                <a:solidFill>
                  <a:schemeClr val="bg2">
                    <a:lumMod val="25000"/>
                  </a:schemeClr>
                </a:solidFill>
              </a:rPr>
              <a:t>Повагу до гідності дитини, виховання працелюбності, почуття доброти, милосердя, шанобливому до держави до рідної мови, сім</a:t>
            </a:r>
            <a:r>
              <a:rPr lang="uk-UA" sz="88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uk-UA" sz="8800" dirty="0" smtClean="0">
                <a:solidFill>
                  <a:schemeClr val="bg2">
                    <a:lumMod val="25000"/>
                  </a:schemeClr>
                </a:solidFill>
              </a:rPr>
              <a:t>ї, старших за віком, до народних традицій та звичаїв; </a:t>
            </a:r>
          </a:p>
          <a:p>
            <a:pPr>
              <a:buFontTx/>
              <a:buChar char="-"/>
            </a:pPr>
            <a:r>
              <a:rPr lang="uk-UA" sz="8800" dirty="0" smtClean="0">
                <a:solidFill>
                  <a:schemeClr val="bg2">
                    <a:lumMod val="25000"/>
                  </a:schemeClr>
                </a:solidFill>
              </a:rPr>
              <a:t>Сприяння здобуттю дітьми освіти у закладах освіти або забезпечення повноцінної домашньої освіти відповідно до вимог щодо її змісту, рівня та обсягу; </a:t>
            </a:r>
          </a:p>
          <a:p>
            <a:pPr>
              <a:buFontTx/>
              <a:buChar char="-"/>
            </a:pPr>
            <a:r>
              <a:rPr lang="uk-UA" sz="8800" dirty="0" smtClean="0">
                <a:solidFill>
                  <a:schemeClr val="bg2">
                    <a:lumMod val="25000"/>
                  </a:schemeClr>
                </a:solidFill>
              </a:rPr>
              <a:t>Виховання поваги до законів, прав, основних свобод людини. </a:t>
            </a:r>
            <a:endParaRPr lang="ru-RU" sz="8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88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995" y="263625"/>
            <a:ext cx="10129543" cy="128089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СПРАВИ, ЯКІ МОЖУТЬ ОРГАНІЗУВАТИ </a:t>
            </a:r>
            <a:r>
              <a:rPr lang="uk-UA" dirty="0" smtClean="0">
                <a:solidFill>
                  <a:srgbClr val="C00000"/>
                </a:solidFill>
              </a:rPr>
              <a:t>БАТЬК</a:t>
            </a:r>
            <a:r>
              <a:rPr lang="ru-RU" dirty="0" smtClean="0">
                <a:solidFill>
                  <a:srgbClr val="C00000"/>
                </a:solidFill>
              </a:rPr>
              <a:t>И:</a:t>
            </a: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1308" y="1229384"/>
            <a:ext cx="9157066" cy="55582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8000" dirty="0" smtClean="0"/>
              <a:t>1.Взяти </a:t>
            </a:r>
            <a:r>
              <a:rPr lang="uk-UA" sz="8000" dirty="0"/>
              <a:t>участь у проведенні уроку чи серії уроків</a:t>
            </a:r>
            <a:r>
              <a:rPr lang="uk-UA" sz="8000" dirty="0" smtClean="0"/>
              <a:t>.</a:t>
            </a:r>
          </a:p>
          <a:p>
            <a:pPr marL="0" indent="0">
              <a:buNone/>
            </a:pPr>
            <a:r>
              <a:rPr lang="uk-UA" sz="8000" dirty="0" smtClean="0"/>
              <a:t> </a:t>
            </a:r>
            <a:r>
              <a:rPr lang="uk-UA" sz="8000" dirty="0"/>
              <a:t>2. Керувати гуртком чи секцією.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3</a:t>
            </a:r>
            <a:r>
              <a:rPr lang="uk-UA" sz="8000" dirty="0"/>
              <a:t>. Проведення екскурсій</a:t>
            </a:r>
            <a:r>
              <a:rPr lang="uk-UA" sz="8000" dirty="0" smtClean="0"/>
              <a:t>.</a:t>
            </a:r>
          </a:p>
          <a:p>
            <a:pPr marL="0" indent="0">
              <a:buNone/>
            </a:pPr>
            <a:r>
              <a:rPr lang="uk-UA" sz="8000" dirty="0" smtClean="0"/>
              <a:t> </a:t>
            </a:r>
            <a:r>
              <a:rPr lang="uk-UA" sz="8000" dirty="0"/>
              <a:t>4. Організація зустрічей із цікавими людьми.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5</a:t>
            </a:r>
            <a:r>
              <a:rPr lang="uk-UA" sz="8000" dirty="0"/>
              <a:t>. Проведення бесід</a:t>
            </a:r>
            <a:r>
              <a:rPr lang="uk-UA" sz="8000" dirty="0" smtClean="0"/>
              <a:t>.</a:t>
            </a:r>
          </a:p>
          <a:p>
            <a:pPr marL="0" indent="0">
              <a:buNone/>
            </a:pPr>
            <a:r>
              <a:rPr lang="uk-UA" sz="8000" dirty="0" smtClean="0"/>
              <a:t> </a:t>
            </a:r>
            <a:r>
              <a:rPr lang="uk-UA" sz="8000" dirty="0"/>
              <a:t>6. Походи в театри.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7</a:t>
            </a:r>
            <a:r>
              <a:rPr lang="uk-UA" sz="8000" dirty="0"/>
              <a:t>. Підготовка свят.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8</a:t>
            </a:r>
            <a:r>
              <a:rPr lang="uk-UA" sz="8000" dirty="0"/>
              <a:t>. Організація художньої самодіяльності.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9</a:t>
            </a:r>
            <a:r>
              <a:rPr lang="uk-UA" sz="8000" dirty="0"/>
              <a:t>. Організація конкурсів, вікторин тощо.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10</a:t>
            </a:r>
            <a:r>
              <a:rPr lang="uk-UA" sz="8000" dirty="0"/>
              <a:t>. Спортивні змагання.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11</a:t>
            </a:r>
            <a:r>
              <a:rPr lang="uk-UA" sz="8000" dirty="0"/>
              <a:t>. Розучування ігор.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12</a:t>
            </a:r>
            <a:r>
              <a:rPr lang="uk-UA" sz="8000" dirty="0"/>
              <a:t>. Виготовлення виробів із природних матеріалів.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13</a:t>
            </a:r>
            <a:r>
              <a:rPr lang="uk-UA" sz="8000" dirty="0"/>
              <a:t>. Підготовка та проведення колективного дня народження учнів.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14</a:t>
            </a:r>
            <a:r>
              <a:rPr lang="uk-UA" sz="8000" dirty="0"/>
              <a:t>. Виготовлення наочного приладдя. 15. Участь у ремонті школи (класу). 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52" y="773723"/>
            <a:ext cx="3670356" cy="45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694" y="195853"/>
            <a:ext cx="8911687" cy="7009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ЗАХОДИ З </a:t>
            </a:r>
            <a:r>
              <a:rPr lang="uk-UA" dirty="0" smtClean="0">
                <a:solidFill>
                  <a:srgbClr val="C00000"/>
                </a:solidFill>
              </a:rPr>
              <a:t>БАТЬКАМИ: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4078" y="1085427"/>
            <a:ext cx="7052237" cy="56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Покровський ярмарок.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День матері.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День родини.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 ну ж-бо, бабусі.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Наші дідусі.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Наша спортивна родина.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Щасливий випадок.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Виставка врожаю з особистих підсобних ділянок.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Конкурс домашніх чи родинних рецептів.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Конкурс букетів «Природа й фантазія».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Виставка «Умілі руки».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Чиї корені глибші.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Огляд-конкурс домашніх бібліотек.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Інтелектуальний аукціон 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06" y="896815"/>
            <a:ext cx="5891586" cy="30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205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/>
                </a:solidFill>
              </a:rPr>
              <a:t>Інтерактивна форма роботи з</a:t>
            </a:r>
            <a:r>
              <a:rPr lang="uk-UA" dirty="0">
                <a:solidFill>
                  <a:schemeClr val="accent1"/>
                </a:solidFill>
              </a:rPr>
              <a:t> батьками </a:t>
            </a:r>
            <a:r>
              <a:rPr lang="uk-UA" dirty="0"/>
              <a:t>– </a:t>
            </a:r>
            <a:r>
              <a:rPr lang="uk-UA" sz="3800" dirty="0"/>
              <a:t>це форма організації пізнавальної діяльності, яка має конкретну, передбачувану мету – створити комфортні умови спілкування та навчання батьків, за яких кожен учасник відчуває свою </a:t>
            </a:r>
            <a:r>
              <a:rPr lang="uk-UA" sz="3800" dirty="0" smtClean="0"/>
              <a:t>успішність</a:t>
            </a:r>
            <a:r>
              <a:rPr lang="uk-UA" sz="3800" dirty="0"/>
              <a:t>, </a:t>
            </a:r>
            <a:r>
              <a:rPr lang="uk-UA" sz="3800" dirty="0" smtClean="0"/>
              <a:t>інтелектуальну спроможність</a:t>
            </a:r>
            <a:r>
              <a:rPr lang="uk-UA" sz="3800" dirty="0"/>
              <a:t>, є </a:t>
            </a:r>
            <a:r>
              <a:rPr lang="uk-UA" sz="3800" dirty="0" smtClean="0"/>
              <a:t>рівноправним</a:t>
            </a:r>
            <a:r>
              <a:rPr lang="uk-UA" sz="3800" dirty="0"/>
              <a:t>, </a:t>
            </a:r>
            <a:r>
              <a:rPr lang="uk-UA" sz="3800" dirty="0" smtClean="0"/>
              <a:t>рівнозначним </a:t>
            </a:r>
            <a:r>
              <a:rPr lang="uk-UA" sz="3800" dirty="0"/>
              <a:t>суб'єктом. </a:t>
            </a:r>
            <a:endParaRPr lang="ru-RU" sz="3800" dirty="0"/>
          </a:p>
        </p:txBody>
      </p:sp>
      <p:pic>
        <p:nvPicPr>
          <p:cNvPr id="1026" name="Picture 2" descr="https://yt3.ggpht.com/-TVtDS092lb0/AAAAAAAAAAI/AAAAAAAAAAA/z73yZLEGN_M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85" y="3174022"/>
            <a:ext cx="3716215" cy="36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0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570" y="107944"/>
            <a:ext cx="9952301" cy="1273056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Виховання дітей у сім'ї є першоосновою розвитку дитини як особистості.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Духовний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вплив батьківського дому на формування її особистості створюється завдяки щирій материнській ласці, небагатослівній любові батька, домашньому теплу,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піклуванню,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затишку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і захисту,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родинній 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злагоді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://cher-arm.org.ua/data/nnews/news_2270_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40" y="3413760"/>
            <a:ext cx="5403360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126169"/>
            <a:ext cx="10090980" cy="2300159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родинному вихованні батьки і педагоги як партнери взаємодоповнюють одне одного, співпрацюють, намагаються скоригувати недоліки, прорахунки у вихованні.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011" y="2222254"/>
            <a:ext cx="109909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Наша співпраця - це взаємна довіра, повага і доброзичливість. Педагоги допомагають родинам не лише у випадках, коли батьки відчувають труднощі й потребують кваліфікованих порад. </a:t>
            </a:r>
          </a:p>
          <a:p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http://hovrashok.com.ua/images/Dec/01/0423dae782bef3a65a0299d3c5819cb8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18" y="3757188"/>
            <a:ext cx="7312182" cy="31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80" y="180490"/>
            <a:ext cx="10136248" cy="128089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/>
                </a:solidFill>
              </a:rPr>
              <a:t>В організації роботи з батьками педагоги школи надають перевагу активним формам співпраці.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Вони </a:t>
            </a:r>
            <a:r>
              <a:rPr lang="uk-UA" dirty="0"/>
              <a:t>вчаться аналізувати поведінку своїх дітей. Проблеми виховання обговорюються на засіданнях батьківських комітетів, загальношкільних батьківських конференціях, зборах.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0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479" y="0"/>
            <a:ext cx="8911687" cy="747346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ФОРМИ РОБОТИ З БАТЬКАМИ: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6166" y="747346"/>
            <a:ext cx="4771166" cy="209256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8000" b="1" dirty="0">
                <a:solidFill>
                  <a:schemeClr val="accent1"/>
                </a:solidFill>
                <a:latin typeface="+mj-lt"/>
              </a:rPr>
              <a:t>1. Індивідуальні: </a:t>
            </a:r>
            <a:r>
              <a:rPr lang="uk-UA" sz="8000" b="1" dirty="0" smtClean="0">
                <a:solidFill>
                  <a:schemeClr val="accent1"/>
                </a:solidFill>
                <a:latin typeface="+mj-lt"/>
              </a:rPr>
              <a:t>                                                                      </a:t>
            </a:r>
          </a:p>
          <a:p>
            <a:pPr marL="0" indent="0" algn="ctr">
              <a:buNone/>
            </a:pP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а</a:t>
            </a:r>
            <a:r>
              <a:rPr lang="uk-UA" sz="8000" b="1" dirty="0">
                <a:solidFill>
                  <a:schemeClr val="tx1"/>
                </a:solidFill>
                <a:latin typeface="+mj-lt"/>
              </a:rPr>
              <a:t>) відвідування сім'ї; </a:t>
            </a:r>
            <a:endParaRPr lang="uk-UA" sz="8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б) </a:t>
            </a:r>
            <a:r>
              <a:rPr lang="uk-UA" sz="8000" b="1" dirty="0">
                <a:solidFill>
                  <a:schemeClr val="tx1"/>
                </a:solidFill>
                <a:latin typeface="+mj-lt"/>
              </a:rPr>
              <a:t>запрошення до школи; </a:t>
            </a:r>
            <a:endParaRPr lang="uk-UA" sz="8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в) </a:t>
            </a:r>
            <a:r>
              <a:rPr lang="uk-UA" sz="8000" b="1" dirty="0">
                <a:solidFill>
                  <a:schemeClr val="tx1"/>
                </a:solidFill>
                <a:latin typeface="+mj-lt"/>
              </a:rPr>
              <a:t>індивідуальна педагогічна допомога; </a:t>
            </a:r>
          </a:p>
          <a:p>
            <a:pPr marL="0" indent="0" algn="ctr">
              <a:buNone/>
            </a:pPr>
            <a:r>
              <a:rPr lang="uk-UA" sz="8000" b="1" dirty="0">
                <a:solidFill>
                  <a:schemeClr val="tx1"/>
                </a:solidFill>
                <a:latin typeface="+mj-lt"/>
              </a:rPr>
              <a:t>г</a:t>
            </a: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uk-UA" sz="8000" b="1" dirty="0">
                <a:solidFill>
                  <a:schemeClr val="tx1"/>
                </a:solidFill>
                <a:latin typeface="+mj-lt"/>
              </a:rPr>
              <a:t>дні відкритих дверей</a:t>
            </a: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. </a:t>
            </a:r>
            <a:endParaRPr lang="uk-UA" sz="80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uk-UA" sz="8000" b="1" dirty="0">
                <a:solidFill>
                  <a:schemeClr val="accent1"/>
                </a:solidFill>
                <a:latin typeface="+mj-lt"/>
              </a:rPr>
              <a:t>2. Групові: </a:t>
            </a:r>
            <a:endParaRPr lang="uk-UA" sz="8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а</a:t>
            </a:r>
            <a:r>
              <a:rPr lang="uk-UA" sz="8000" b="1" dirty="0">
                <a:solidFill>
                  <a:schemeClr val="tx1"/>
                </a:solidFill>
                <a:latin typeface="+mj-lt"/>
              </a:rPr>
              <a:t>) зібрання батьківського активу; </a:t>
            </a:r>
            <a:endParaRPr lang="uk-UA" sz="8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б)  </a:t>
            </a:r>
            <a:r>
              <a:rPr lang="uk-UA" sz="8000" b="1" dirty="0">
                <a:solidFill>
                  <a:schemeClr val="tx1"/>
                </a:solidFill>
                <a:latin typeface="+mj-lt"/>
              </a:rPr>
              <a:t>групові бесіди; </a:t>
            </a:r>
            <a:endParaRPr lang="uk-UA" sz="8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в)  </a:t>
            </a:r>
            <a:r>
              <a:rPr lang="uk-UA" sz="8000" b="1" dirty="0">
                <a:solidFill>
                  <a:schemeClr val="tx1"/>
                </a:solidFill>
                <a:latin typeface="+mj-lt"/>
              </a:rPr>
              <a:t>групові консультації; </a:t>
            </a:r>
            <a:endParaRPr lang="uk-UA" sz="8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sz="8000" b="1" dirty="0" smtClean="0">
                <a:solidFill>
                  <a:schemeClr val="tx1"/>
                </a:solidFill>
                <a:latin typeface="+mj-lt"/>
              </a:rPr>
              <a:t>д) </a:t>
            </a:r>
            <a:r>
              <a:rPr lang="uk-UA" sz="8000" b="1" dirty="0">
                <a:solidFill>
                  <a:schemeClr val="tx1"/>
                </a:solidFill>
                <a:latin typeface="+mj-lt"/>
              </a:rPr>
              <a:t>батьківські консиліуми. </a:t>
            </a:r>
            <a:endParaRPr lang="uk-UA" sz="80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uk-UA" sz="8000" b="1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3074" name="Picture 2" descr="http://novopokrovsk.depon72.ru/files/upload/EDU/School-51877/%D0%98%D0%B7%D0%BE%D0%B1%D1%80%D0%B0%D0%B6%D0%B5%D0%BD%D0%B8%D1%8F/35596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8" y="1220593"/>
            <a:ext cx="3043366" cy="54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e.zavantag.com/tw_files2/urls_34/145/d-144877/7z-docs/1_html_m80fe3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242" y="0"/>
            <a:ext cx="236775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8469" y="4519043"/>
            <a:ext cx="8405446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3. Колективні</a:t>
            </a:r>
            <a:r>
              <a:rPr lang="uk-UA" sz="2000" b="1" dirty="0" smtClean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а) загальношкільні збори;                 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б) класні батьківські збори;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в) збори-концерти;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г) конференції з обміну досвідом;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д) педагогічний всеобуч "Батьківська академія". </a:t>
            </a:r>
            <a:r>
              <a:rPr lang="uk-UA" sz="2000" b="1" dirty="0" smtClean="0"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lang="uk-UA" sz="2000" b="1" dirty="0" smtClean="0">
                <a:effectLst/>
                <a:latin typeface="+mj-lt"/>
                <a:ea typeface="Times New Roman" panose="02020603050405020304" pitchFamily="18" charset="0"/>
              </a:rPr>
            </a:b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1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2469" y="393994"/>
            <a:ext cx="6770077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Традиційні методи і прийоми роботи з батьками: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спостереження;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бесіди;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анкетування;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учнівські твори-роздуми.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drabiv-rda.gov.ua/upload/image_for_news/big/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598984"/>
            <a:ext cx="3511062" cy="35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36" y="144499"/>
            <a:ext cx="3333017" cy="33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1" y="237248"/>
            <a:ext cx="10477499" cy="940921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1"/>
                </a:solidFill>
              </a:rPr>
              <a:t>Форми психолого-педагогічної </a:t>
            </a:r>
            <a:r>
              <a:rPr lang="uk-UA" sz="4000" b="1" dirty="0" smtClean="0">
                <a:solidFill>
                  <a:schemeClr val="accent1"/>
                </a:solidFill>
              </a:rPr>
              <a:t>освіти: </a:t>
            </a:r>
            <a:r>
              <a:rPr lang="uk-UA" b="1" dirty="0" smtClean="0">
                <a:solidFill>
                  <a:schemeClr val="accent1"/>
                </a:solidFill>
              </a:rPr>
              <a:t/>
            </a:r>
            <a:br>
              <a:rPr lang="uk-UA" b="1" dirty="0" smtClean="0">
                <a:solidFill>
                  <a:schemeClr val="accent1"/>
                </a:solidFill>
              </a:rPr>
            </a:br>
            <a:r>
              <a:rPr lang="uk-UA" b="1" dirty="0">
                <a:solidFill>
                  <a:schemeClr val="accent1"/>
                </a:solidFill>
              </a:rPr>
              <a:t/>
            </a:r>
            <a:br>
              <a:rPr lang="uk-UA" b="1" dirty="0">
                <a:solidFill>
                  <a:schemeClr val="accent1"/>
                </a:solidFill>
              </a:rPr>
            </a:br>
            <a:r>
              <a:rPr lang="uk-UA" sz="3900" b="1" dirty="0" smtClean="0">
                <a:solidFill>
                  <a:schemeClr val="accent1"/>
                </a:solidFill>
              </a:rPr>
              <a:t>*</a:t>
            </a:r>
            <a:r>
              <a:rPr lang="uk-UA" sz="3900" dirty="0" smtClean="0">
                <a:solidFill>
                  <a:schemeClr val="accent1"/>
                </a:solidFill>
              </a:rPr>
              <a:t>Університет </a:t>
            </a:r>
            <a:r>
              <a:rPr lang="uk-UA" sz="3900" dirty="0">
                <a:solidFill>
                  <a:schemeClr val="accent1"/>
                </a:solidFill>
              </a:rPr>
              <a:t>педагогічних знань </a:t>
            </a:r>
            <a:r>
              <a:rPr lang="uk-UA" sz="3900" dirty="0"/>
              <a:t>(така форма допомагає озброїти батьків основами педагогічної культури, познайомити з актуальними питаннями виховання дітей</a:t>
            </a:r>
            <a:r>
              <a:rPr lang="uk-UA" sz="3900" dirty="0" smtClean="0"/>
              <a:t>).</a:t>
            </a:r>
            <a:r>
              <a:rPr lang="uk-UA" sz="3900" dirty="0"/>
              <a:t/>
            </a:r>
            <a:br>
              <a:rPr lang="uk-UA" sz="3900" dirty="0"/>
            </a:br>
            <a:r>
              <a:rPr lang="uk-UA" sz="3900" dirty="0" smtClean="0"/>
              <a:t> </a:t>
            </a:r>
            <a:r>
              <a:rPr lang="uk-UA" sz="3900" b="1" dirty="0" smtClean="0">
                <a:solidFill>
                  <a:schemeClr val="accent1"/>
                </a:solidFill>
              </a:rPr>
              <a:t>*</a:t>
            </a:r>
            <a:r>
              <a:rPr lang="uk-UA" sz="3900" dirty="0" smtClean="0">
                <a:solidFill>
                  <a:schemeClr val="accent1"/>
                </a:solidFill>
              </a:rPr>
              <a:t>Лекція</a:t>
            </a:r>
            <a:r>
              <a:rPr lang="uk-UA" sz="3900" dirty="0" smtClean="0"/>
              <a:t> </a:t>
            </a:r>
            <a:r>
              <a:rPr lang="uk-UA" sz="3900" dirty="0"/>
              <a:t>(форма, що докладно розкриває сутність тієї чи іншої проблеми виховання. Головне в лекції - аналіз явищ, ситуацій). </a:t>
            </a:r>
            <a:r>
              <a:rPr lang="uk-UA" sz="3900" dirty="0" smtClean="0"/>
              <a:t/>
            </a:r>
            <a:br>
              <a:rPr lang="uk-UA" sz="3900" dirty="0" smtClean="0"/>
            </a:br>
            <a:r>
              <a:rPr lang="uk-UA" sz="3900" b="1" dirty="0" smtClean="0">
                <a:solidFill>
                  <a:schemeClr val="accent1"/>
                </a:solidFill>
              </a:rPr>
              <a:t>*</a:t>
            </a:r>
            <a:r>
              <a:rPr lang="uk-UA" sz="3900" dirty="0" smtClean="0">
                <a:solidFill>
                  <a:schemeClr val="accent1"/>
                </a:solidFill>
              </a:rPr>
              <a:t>Конференція </a:t>
            </a:r>
            <a:r>
              <a:rPr lang="uk-UA" sz="3900" dirty="0"/>
              <a:t>(передбачає розширення, поглиблення й закріплення знань про виховання дітей). 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14762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563" y="202080"/>
            <a:ext cx="10472445" cy="1280890"/>
          </a:xfrm>
        </p:spPr>
        <p:txBody>
          <a:bodyPr/>
          <a:lstStyle/>
          <a:p>
            <a:r>
              <a:rPr lang="uk-UA" b="1" dirty="0">
                <a:solidFill>
                  <a:schemeClr val="accent1"/>
                </a:solidFill>
              </a:rPr>
              <a:t>Форми психолого-педагогічної освіти: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339" y="993530"/>
            <a:ext cx="11009966" cy="498523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5900" b="1" dirty="0" smtClean="0">
                <a:solidFill>
                  <a:schemeClr val="accent1"/>
                </a:solidFill>
              </a:rPr>
              <a:t>*</a:t>
            </a:r>
          </a:p>
          <a:p>
            <a:pPr marL="0" indent="0">
              <a:buNone/>
            </a:pPr>
            <a:r>
              <a:rPr lang="uk-UA" sz="5900" b="1" dirty="0" smtClean="0">
                <a:solidFill>
                  <a:schemeClr val="accent1"/>
                </a:solidFill>
              </a:rPr>
              <a:t> * </a:t>
            </a:r>
            <a:r>
              <a:rPr lang="uk-UA" sz="5900" dirty="0" smtClean="0">
                <a:solidFill>
                  <a:schemeClr val="accent1"/>
                </a:solidFill>
              </a:rPr>
              <a:t>Практикум </a:t>
            </a:r>
            <a:r>
              <a:rPr lang="uk-UA" sz="5900" dirty="0"/>
              <a:t>(форма вироблення в батьків педагогічних умінь з виховання дітей, ефективного розширення виникаючих педагогічних ситуацій, тренування педагогічного мислення батьків). </a:t>
            </a:r>
            <a:endParaRPr lang="uk-UA" sz="5900" dirty="0" smtClean="0"/>
          </a:p>
          <a:p>
            <a:pPr marL="0" indent="0">
              <a:buNone/>
            </a:pPr>
            <a:endParaRPr lang="uk-UA" sz="5900" dirty="0" smtClean="0"/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* Відкриття </a:t>
            </a:r>
            <a:r>
              <a:rPr lang="uk-UA" sz="5900" dirty="0">
                <a:solidFill>
                  <a:schemeClr val="accent1"/>
                </a:solidFill>
              </a:rPr>
              <a:t>уроку </a:t>
            </a:r>
            <a:r>
              <a:rPr lang="uk-UA" sz="5900" dirty="0"/>
              <a:t>(мета - ознайомлення батьків з новими програмами з предмета, методикою викладання, вимогами вчителя. Такі </a:t>
            </a:r>
            <a:r>
              <a:rPr lang="uk-UA" sz="5900" dirty="0" err="1"/>
              <a:t>уроки</a:t>
            </a:r>
            <a:r>
              <a:rPr lang="uk-UA" sz="5900" dirty="0"/>
              <a:t> дозволяють уникнути багатьох конфліктів, викликаних незнанням і нерозумінням батьками специфіки навчальної діяльності). </a:t>
            </a:r>
            <a:endParaRPr lang="uk-UA" sz="5900" dirty="0" smtClean="0"/>
          </a:p>
          <a:p>
            <a:pPr marL="0" indent="0">
              <a:buNone/>
            </a:pPr>
            <a:endParaRPr lang="uk-UA" sz="5900" dirty="0" smtClean="0"/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* Індивідуальні </a:t>
            </a:r>
            <a:r>
              <a:rPr lang="uk-UA" sz="5900" dirty="0">
                <a:solidFill>
                  <a:schemeClr val="accent1"/>
                </a:solidFill>
              </a:rPr>
              <a:t>тематичні консультації </a:t>
            </a:r>
            <a:r>
              <a:rPr lang="uk-UA" sz="5900" dirty="0"/>
              <a:t>(обмін інформацією, що дає реальне уявлення про шкільні справи та поведінку дитини, її проблеми).</a:t>
            </a:r>
            <a:r>
              <a:rPr lang="uk-UA" sz="3500" dirty="0"/>
              <a:t> </a:t>
            </a:r>
            <a:endParaRPr lang="ru-RU" sz="3500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3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1"/>
                </a:solidFill>
              </a:rPr>
              <a:t>Основні </a:t>
            </a:r>
            <a:r>
              <a:rPr lang="uk-UA" b="1" dirty="0" smtClean="0">
                <a:solidFill>
                  <a:schemeClr val="accent1"/>
                </a:solidFill>
              </a:rPr>
              <a:t>завдання: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72" y="1264555"/>
            <a:ext cx="9588135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</a:rPr>
              <a:t>. Налагодити тісний зв'язок закладу з батьками. </a:t>
            </a:r>
            <a:endParaRPr lang="uk-UA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</a:rPr>
              <a:t>. Активізувати роботу батьківського сектора щодо роз'яснення законодавства України з питань освіти. </a:t>
            </a:r>
            <a:endParaRPr lang="uk-UA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</a:rPr>
              <a:t>. Аналізувати стан навчальних досягнень учнів і виявити причини байдужого ставлення батьків до навчання і виховання власних дітей </a:t>
            </a:r>
            <a:endParaRPr lang="uk-UA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</a:rPr>
              <a:t>. Пропагувати педагогічні знання, що зумовлять підвищення педагогічної грамотності батьків. </a:t>
            </a:r>
            <a:endParaRPr lang="uk-UA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</a:rPr>
              <a:t>. Допомагати батькам в оволодінні системою умінь, необхідних для організації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діяльності дитини 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</a:rPr>
              <a:t>вдома.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53" y="678232"/>
            <a:ext cx="2467707" cy="55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715</Words>
  <Application>Microsoft Office PowerPoint</Application>
  <PresentationFormat>Широкоэкранный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Легкий дым</vt:lpstr>
      <vt:lpstr>РОБОТА З БАТЬКАМИ – ЗАПОРУКА УСПІШНОСТІ ДИТИНИ У НАВЧАННІ І СОЦІУМУМІ</vt:lpstr>
      <vt:lpstr>Виховання дітей у сім'ї є першоосновою розвитку дитини як особистості.  Духовний вплив батьківського дому на формування її особистості створюється завдяки щирій материнській ласці, небагатослівній любові батька, домашньому теплу,  піклуванню,  затишку і захисту, родинній  злагоді. </vt:lpstr>
      <vt:lpstr>У родинному вихованні батьки і педагоги як партнери взаємодоповнюють одне одного, співпрацюють, намагаються скоригувати недоліки, прорахунки у вихованні. </vt:lpstr>
      <vt:lpstr>В організації роботи з батьками педагоги школи надають перевагу активним формам співпраці.   Вони вчаться аналізувати поведінку своїх дітей. Проблеми виховання обговорюються на засіданнях батьківських комітетів, загальношкільних батьківських конференціях, зборах. </vt:lpstr>
      <vt:lpstr>ФОРМИ РОБОТИ З БАТЬКАМИ:</vt:lpstr>
      <vt:lpstr>Презентация PowerPoint</vt:lpstr>
      <vt:lpstr>Форми психолого-педагогічної освіти:   *Університет педагогічних знань (така форма допомагає озброїти батьків основами педагогічної культури, познайомити з актуальними питаннями виховання дітей).  *Лекція (форма, що докладно розкриває сутність тієї чи іншої проблеми виховання. Головне в лекції - аналіз явищ, ситуацій).  *Конференція (передбачає розширення, поглиблення й закріплення знань про виховання дітей). </vt:lpstr>
      <vt:lpstr>Форми психолого-педагогічної освіти:</vt:lpstr>
      <vt:lpstr>Основні завдання:</vt:lpstr>
      <vt:lpstr>Батьківські права та обов'язки в Україні, їх конституційний характер</vt:lpstr>
      <vt:lpstr>СПРАВИ, ЯКІ МОЖУТЬ ОРГАНІЗУВАТИ БАТЬКИ:  </vt:lpstr>
      <vt:lpstr>ЗАХОДИ З БАТЬКАМИ: </vt:lpstr>
      <vt:lpstr>Інтерактивна форма роботи з батьками – це форма організації пізнавальної діяльності, яка має конкретну, передбачувану мету – створити комфортні умови спілкування та навчання батьків, за яких кожен учасник відчуває свою успішність, інтелектуальну спроможність, є рівноправним, рівнозначним суб'єктом.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БАТЬКАМИ – ЗАПОРУКА УСПІШНОСТІ ДИТИНИ У НАВЧАННІ І СОЦІУМУМІ</dc:title>
  <dc:creator>Sikora</dc:creator>
  <cp:lastModifiedBy>Sikora</cp:lastModifiedBy>
  <cp:revision>18</cp:revision>
  <dcterms:created xsi:type="dcterms:W3CDTF">2016-12-26T16:21:31Z</dcterms:created>
  <dcterms:modified xsi:type="dcterms:W3CDTF">2017-01-03T18:21:57Z</dcterms:modified>
</cp:coreProperties>
</file>