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0" r:id="rId5"/>
    <p:sldId id="258" r:id="rId6"/>
    <p:sldId id="259" r:id="rId7"/>
    <p:sldId id="261" r:id="rId8"/>
    <p:sldId id="263" r:id="rId9"/>
    <p:sldId id="278" r:id="rId10"/>
    <p:sldId id="264" r:id="rId11"/>
    <p:sldId id="279" r:id="rId12"/>
    <p:sldId id="267" r:id="rId13"/>
    <p:sldId id="265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5F1"/>
    <a:srgbClr val="B70909"/>
    <a:srgbClr val="B10F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30F2-2D6B-4B5B-AEEA-B77910EA2CC4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CCE02-4C89-44E3-8285-6A792DB62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ENA\Мои документы\84410993_4524271_Gemisch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256"/>
            <a:ext cx="3428992" cy="2571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1928826"/>
          </a:xfrm>
        </p:spPr>
        <p:txBody>
          <a:bodyPr>
            <a:noAutofit/>
          </a:bodyPr>
          <a:lstStyle/>
          <a:p>
            <a:r>
              <a:rPr lang="uk-UA" sz="7500" b="1" dirty="0" smtClean="0">
                <a:solidFill>
                  <a:srgbClr val="B10FB1"/>
                </a:solidFill>
              </a:rPr>
              <a:t>Тема уроку: </a:t>
            </a:r>
            <a:r>
              <a:rPr lang="uk-UA" sz="7500" b="1" dirty="0" err="1" smtClean="0">
                <a:solidFill>
                  <a:srgbClr val="B10FB1"/>
                </a:solidFill>
              </a:rPr>
              <a:t>“Технологія</a:t>
            </a:r>
            <a:r>
              <a:rPr lang="uk-UA" sz="7500" b="1" dirty="0" smtClean="0">
                <a:solidFill>
                  <a:srgbClr val="B10FB1"/>
                </a:solidFill>
              </a:rPr>
              <a:t> вирощування </a:t>
            </a:r>
            <a:r>
              <a:rPr lang="uk-UA" sz="7500" b="1" dirty="0" err="1" smtClean="0">
                <a:solidFill>
                  <a:srgbClr val="B10FB1"/>
                </a:solidFill>
              </a:rPr>
              <a:t>коренеплодів”</a:t>
            </a:r>
            <a:endParaRPr lang="ru-RU" sz="7500" b="1" dirty="0">
              <a:solidFill>
                <a:srgbClr val="B10F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928670"/>
            <a:ext cx="4643470" cy="7858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        Морква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а) Нантська      б) </a:t>
            </a:r>
            <a:r>
              <a:rPr lang="uk-UA" dirty="0" err="1" smtClean="0"/>
              <a:t>Геранда</a:t>
            </a:r>
            <a:r>
              <a:rPr lang="uk-UA" dirty="0" smtClean="0"/>
              <a:t>     в) </a:t>
            </a:r>
            <a:r>
              <a:rPr lang="uk-UA" dirty="0" err="1" smtClean="0"/>
              <a:t>Шантане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Містить білки, цукор, каротин.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714620"/>
            <a:ext cx="9144000" cy="4143380"/>
          </a:xfrm>
        </p:spPr>
        <p:txBody>
          <a:bodyPr>
            <a:normAutofit fontScale="92500"/>
          </a:bodyPr>
          <a:lstStyle/>
          <a:p>
            <a:r>
              <a:rPr lang="uk-UA" sz="1800" i="1" dirty="0"/>
              <a:t>Морква — дворічна рослина. </a:t>
            </a:r>
            <a:r>
              <a:rPr lang="uk-UA" sz="1800" i="1" dirty="0" smtClean="0"/>
              <a:t>У </a:t>
            </a:r>
            <a:r>
              <a:rPr lang="ru-RU" sz="1800" i="1" dirty="0" smtClean="0"/>
              <a:t>перший </a:t>
            </a:r>
            <a:r>
              <a:rPr lang="ru-RU" sz="1800" i="1" dirty="0" err="1"/>
              <a:t>рік</a:t>
            </a:r>
            <a:r>
              <a:rPr lang="ru-RU" sz="1800" i="1" dirty="0"/>
              <a:t> </a:t>
            </a:r>
            <a:r>
              <a:rPr lang="ru-RU" sz="1800" i="1" dirty="0" err="1"/>
              <a:t>розвивається</a:t>
            </a:r>
            <a:r>
              <a:rPr lang="ru-RU" sz="1800" i="1" dirty="0"/>
              <a:t> </a:t>
            </a:r>
            <a:r>
              <a:rPr lang="ru-RU" sz="1800" i="1" dirty="0" err="1"/>
              <a:t>коренеплід</a:t>
            </a:r>
            <a:r>
              <a:rPr lang="ru-RU" sz="1800" i="1" dirty="0"/>
              <a:t> </a:t>
            </a:r>
            <a:r>
              <a:rPr lang="ru-RU" sz="1800" i="1" dirty="0" err="1"/>
              <a:t>і</a:t>
            </a:r>
            <a:r>
              <a:rPr lang="ru-RU" sz="1800" i="1" dirty="0"/>
              <a:t> </a:t>
            </a:r>
            <a:r>
              <a:rPr lang="ru-RU" sz="1800" i="1" dirty="0" err="1"/>
              <a:t>прикоренева</a:t>
            </a:r>
            <a:r>
              <a:rPr lang="ru-RU" sz="1800" i="1" dirty="0"/>
              <a:t> розетка </a:t>
            </a:r>
            <a:r>
              <a:rPr lang="ru-RU" sz="1800" i="1" dirty="0" err="1"/>
              <a:t>листя</a:t>
            </a:r>
            <a:r>
              <a:rPr lang="ru-RU" sz="1800" i="1" dirty="0"/>
              <a:t>, на </a:t>
            </a:r>
            <a:r>
              <a:rPr lang="ru-RU" sz="1800" i="1" dirty="0" err="1"/>
              <a:t>другий</a:t>
            </a:r>
            <a:r>
              <a:rPr lang="ru-RU" sz="1800" i="1" dirty="0"/>
              <a:t> — розетка </a:t>
            </a:r>
            <a:r>
              <a:rPr lang="ru-RU" sz="1800" i="1" dirty="0" err="1"/>
              <a:t>листя</a:t>
            </a:r>
            <a:r>
              <a:rPr lang="ru-RU" sz="1800" i="1" dirty="0"/>
              <a:t>, а </a:t>
            </a:r>
            <a:r>
              <a:rPr lang="ru-RU" sz="1800" i="1" dirty="0" err="1"/>
              <a:t>потім</a:t>
            </a:r>
            <a:r>
              <a:rPr lang="ru-RU" sz="1800" i="1" dirty="0"/>
              <a:t> стебла </a:t>
            </a:r>
            <a:r>
              <a:rPr lang="ru-RU" sz="1800" i="1" dirty="0" err="1"/>
              <a:t>з</a:t>
            </a:r>
            <a:r>
              <a:rPr lang="ru-RU" sz="1800" i="1" dirty="0"/>
              <a:t> </a:t>
            </a:r>
            <a:r>
              <a:rPr lang="ru-RU" sz="1800" i="1" dirty="0" err="1"/>
              <a:t>гілками</a:t>
            </a:r>
            <a:r>
              <a:rPr lang="ru-RU" sz="1800" i="1" dirty="0"/>
              <a:t> </a:t>
            </a:r>
            <a:r>
              <a:rPr lang="ru-RU" sz="1800" i="1" dirty="0" err="1"/>
              <a:t>і</a:t>
            </a:r>
            <a:r>
              <a:rPr lang="ru-RU" sz="1800" i="1" dirty="0"/>
              <a:t> </a:t>
            </a:r>
            <a:r>
              <a:rPr lang="ru-RU" sz="1800" i="1" dirty="0" err="1"/>
              <a:t>складними</a:t>
            </a:r>
            <a:r>
              <a:rPr lang="ru-RU" sz="1800" i="1" dirty="0"/>
              <a:t> </a:t>
            </a:r>
            <a:r>
              <a:rPr lang="ru-RU" sz="1800" i="1" dirty="0" err="1"/>
              <a:t>суцвіттями</a:t>
            </a:r>
            <a:r>
              <a:rPr lang="ru-RU" sz="1800" i="1" dirty="0"/>
              <a:t> у </a:t>
            </a:r>
            <a:r>
              <a:rPr lang="ru-RU" sz="1800" i="1" dirty="0" err="1"/>
              <a:t>вигляді</a:t>
            </a:r>
            <a:r>
              <a:rPr lang="ru-RU" sz="1800" i="1" dirty="0"/>
              <a:t> </a:t>
            </a:r>
            <a:r>
              <a:rPr lang="ru-RU" sz="1800" i="1" dirty="0" smtClean="0"/>
              <a:t>зонтика.</a:t>
            </a:r>
            <a:r>
              <a:rPr lang="ru-RU" sz="1800" i="1" dirty="0"/>
              <a:t>	</a:t>
            </a:r>
            <a:endParaRPr lang="ru-RU" sz="1800" i="1" dirty="0" smtClean="0"/>
          </a:p>
          <a:p>
            <a:r>
              <a:rPr lang="ru-RU" sz="1800" dirty="0" smtClean="0"/>
              <a:t>— </a:t>
            </a:r>
            <a:r>
              <a:rPr lang="ru-RU" sz="1800" dirty="0" err="1"/>
              <a:t>насіння</a:t>
            </a:r>
            <a:r>
              <a:rPr lang="ru-RU" sz="1800" dirty="0"/>
              <a:t> </a:t>
            </a:r>
            <a:r>
              <a:rPr lang="ru-RU" sz="1800" dirty="0" err="1"/>
              <a:t>проростає</a:t>
            </a:r>
            <a:r>
              <a:rPr lang="ru-RU" sz="1800" dirty="0"/>
              <a:t> </a:t>
            </a:r>
            <a:r>
              <a:rPr lang="ru-RU" sz="1800" dirty="0" smtClean="0"/>
              <a:t>за </a:t>
            </a:r>
            <a:r>
              <a:rPr lang="uk-UA" sz="1800" dirty="0" smtClean="0"/>
              <a:t>температури 4—5 °С;</a:t>
            </a:r>
            <a:r>
              <a:rPr lang="ru-RU" sz="1800" dirty="0"/>
              <a:t>	</a:t>
            </a:r>
            <a:r>
              <a:rPr lang="ru-RU" sz="1800" dirty="0" smtClean="0"/>
              <a:t>           </a:t>
            </a:r>
            <a:r>
              <a:rPr lang="ru-RU" sz="1800" i="1" dirty="0" err="1" smtClean="0"/>
              <a:t>Підготовка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насіння</a:t>
            </a:r>
            <a:endParaRPr lang="ru-RU" sz="1800" i="1" dirty="0"/>
          </a:p>
          <a:p>
            <a:r>
              <a:rPr lang="uk-UA" sz="1800" dirty="0" smtClean="0"/>
              <a:t>— оптимальна температура  </a:t>
            </a:r>
            <a:r>
              <a:rPr lang="ru-RU" sz="1800" dirty="0" smtClean="0"/>
              <a:t>для росту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uk-UA" sz="1800" dirty="0" smtClean="0"/>
              <a:t>          — калібрування; 	</a:t>
            </a:r>
            <a:endParaRPr lang="uk-UA" sz="1800" dirty="0" smtClean="0"/>
          </a:p>
          <a:p>
            <a:r>
              <a:rPr lang="uk-UA" sz="1800" dirty="0" smtClean="0"/>
              <a:t> </a:t>
            </a:r>
            <a:r>
              <a:rPr lang="uk-UA" sz="1800" dirty="0" smtClean="0"/>
              <a:t>     </a:t>
            </a:r>
            <a:r>
              <a:rPr lang="ru-RU" sz="1800" dirty="0" err="1" smtClean="0"/>
              <a:t>моркви</a:t>
            </a:r>
            <a:r>
              <a:rPr lang="ru-RU" sz="1800" dirty="0" smtClean="0"/>
              <a:t> </a:t>
            </a:r>
            <a:r>
              <a:rPr lang="ru-RU" sz="1800" dirty="0" smtClean="0"/>
              <a:t>— 18-20</a:t>
            </a:r>
            <a:r>
              <a:rPr lang="ru-RU" sz="1800" i="1" dirty="0" smtClean="0"/>
              <a:t> °С</a:t>
            </a:r>
            <a:r>
              <a:rPr lang="uk-UA" sz="1800" dirty="0" smtClean="0"/>
              <a:t>                                                               — </a:t>
            </a:r>
            <a:r>
              <a:rPr lang="uk-UA" sz="1800" dirty="0"/>
              <a:t>обробка мікродобривами;	</a:t>
            </a:r>
          </a:p>
          <a:p>
            <a:pPr lvl="1"/>
            <a:r>
              <a:rPr lang="ru-RU" sz="1800" dirty="0"/>
              <a:t>	</a:t>
            </a:r>
            <a:r>
              <a:rPr lang="ru-RU" sz="1800" dirty="0" smtClean="0"/>
              <a:t>                                          </a:t>
            </a:r>
            <a:r>
              <a:rPr lang="ru-RU" sz="1800" dirty="0" smtClean="0"/>
              <a:t>                                           </a:t>
            </a:r>
            <a:r>
              <a:rPr lang="ru-RU" sz="1800" dirty="0" smtClean="0"/>
              <a:t>— </a:t>
            </a:r>
            <a:r>
              <a:rPr lang="ru-RU" sz="1800" dirty="0" err="1"/>
              <a:t>протруювання</a:t>
            </a:r>
            <a:r>
              <a:rPr lang="ru-RU" sz="1800" dirty="0"/>
              <a:t>.	</a:t>
            </a:r>
            <a:endParaRPr lang="ru-RU" sz="1800" i="1" dirty="0" smtClean="0"/>
          </a:p>
          <a:p>
            <a:pPr lvl="1"/>
            <a:r>
              <a:rPr lang="ru-RU" sz="1800" i="1" dirty="0" err="1" smtClean="0"/>
              <a:t>Обробка</a:t>
            </a:r>
            <a:r>
              <a:rPr lang="ru-RU" sz="1800" i="1" dirty="0" smtClean="0"/>
              <a:t> </a:t>
            </a:r>
            <a:r>
              <a:rPr lang="ru-RU" sz="1800" i="1" dirty="0" err="1"/>
              <a:t>ґрунту</a:t>
            </a:r>
            <a:r>
              <a:rPr lang="ru-RU" sz="1800" i="1" dirty="0"/>
              <a:t> </a:t>
            </a:r>
            <a:r>
              <a:rPr lang="ru-RU" sz="1800" i="1" dirty="0" err="1" smtClean="0"/>
              <a:t>після</a:t>
            </a:r>
            <a:r>
              <a:rPr lang="ru-RU" sz="1800" i="1" dirty="0" smtClean="0"/>
              <a:t>  </a:t>
            </a:r>
            <a:r>
              <a:rPr lang="uk-UA" sz="1800" i="1" dirty="0" smtClean="0"/>
              <a:t>висівання </a:t>
            </a:r>
            <a:r>
              <a:rPr lang="uk-UA" sz="1800" i="1" dirty="0"/>
              <a:t>— коткування	</a:t>
            </a:r>
          </a:p>
          <a:p>
            <a:r>
              <a:rPr lang="ru-RU" sz="1800" dirty="0" err="1"/>
              <a:t>Висівають</a:t>
            </a:r>
            <a:r>
              <a:rPr lang="ru-RU" sz="1800" dirty="0"/>
              <a:t> </a:t>
            </a:r>
            <a:r>
              <a:rPr lang="ru-RU" sz="1800" dirty="0" err="1"/>
              <a:t>моркву</a:t>
            </a:r>
            <a:r>
              <a:rPr lang="ru-RU" sz="1800" dirty="0"/>
              <a:t> </a:t>
            </a:r>
            <a:r>
              <a:rPr lang="ru-RU" sz="1800" dirty="0" err="1"/>
              <a:t>одночасно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ранніми</a:t>
            </a:r>
            <a:r>
              <a:rPr lang="ru-RU" sz="1800" dirty="0"/>
              <a:t> </a:t>
            </a:r>
            <a:r>
              <a:rPr lang="ru-RU" sz="1800" dirty="0" err="1"/>
              <a:t>зерновими</a:t>
            </a:r>
            <a:r>
              <a:rPr lang="ru-RU" sz="1800" dirty="0"/>
              <a:t> культурами </a:t>
            </a:r>
            <a:r>
              <a:rPr lang="ru-RU" sz="1800" dirty="0" err="1"/>
              <a:t>широкорядним</a:t>
            </a:r>
            <a:r>
              <a:rPr lang="ru-RU" sz="1800" dirty="0"/>
              <a:t> способом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міжряддями</a:t>
            </a:r>
            <a:r>
              <a:rPr lang="ru-RU" sz="1800" dirty="0"/>
              <a:t> 45 см за </a:t>
            </a:r>
            <a:r>
              <a:rPr lang="ru-RU" sz="1800" dirty="0" err="1"/>
              <a:t>ширини</a:t>
            </a:r>
            <a:r>
              <a:rPr lang="ru-RU" sz="1800" dirty="0"/>
              <a:t> </a:t>
            </a:r>
            <a:r>
              <a:rPr lang="ru-RU" sz="1800" dirty="0" err="1"/>
              <a:t>смуги</a:t>
            </a:r>
            <a:r>
              <a:rPr lang="ru-RU" sz="1800" dirty="0"/>
              <a:t> 6—8 см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міжряддями</a:t>
            </a:r>
            <a:r>
              <a:rPr lang="ru-RU" sz="1800" dirty="0"/>
              <a:t> 60—70 см за </a:t>
            </a:r>
            <a:r>
              <a:rPr lang="ru-RU" sz="1800" dirty="0" err="1"/>
              <a:t>ширини</a:t>
            </a:r>
            <a:r>
              <a:rPr lang="ru-RU" sz="1800" dirty="0"/>
              <a:t> </a:t>
            </a:r>
            <a:r>
              <a:rPr lang="ru-RU" sz="1800" dirty="0" err="1"/>
              <a:t>смуги</a:t>
            </a:r>
            <a:r>
              <a:rPr lang="ru-RU" sz="1800" dirty="0"/>
              <a:t> 10—12 см.</a:t>
            </a:r>
          </a:p>
          <a:p>
            <a:r>
              <a:rPr lang="ru-RU" sz="1800" dirty="0"/>
              <a:t>Норма </a:t>
            </a:r>
            <a:r>
              <a:rPr lang="ru-RU" sz="1800" dirty="0" err="1"/>
              <a:t>висівання</a:t>
            </a:r>
            <a:r>
              <a:rPr lang="ru-RU" sz="1800" dirty="0"/>
              <a:t> </a:t>
            </a:r>
            <a:r>
              <a:rPr lang="ru-RU" sz="1800" dirty="0" err="1"/>
              <a:t>насіння</a:t>
            </a:r>
            <a:r>
              <a:rPr lang="ru-RU" sz="1800" dirty="0"/>
              <a:t> — 3-3,5 кг на гектар, за широкорядного способу — 4,5—5 кг на гектар.</a:t>
            </a:r>
          </a:p>
          <a:p>
            <a:r>
              <a:rPr lang="ru-RU" sz="1800" dirty="0" err="1"/>
              <a:t>Висівають</a:t>
            </a:r>
            <a:r>
              <a:rPr lang="ru-RU" sz="1800" dirty="0"/>
              <a:t> </a:t>
            </a:r>
            <a:r>
              <a:rPr lang="ru-RU" sz="1800" dirty="0" err="1"/>
              <a:t>насіння</a:t>
            </a:r>
            <a:r>
              <a:rPr lang="ru-RU" sz="1800" dirty="0"/>
              <a:t> на </a:t>
            </a:r>
            <a:r>
              <a:rPr lang="ru-RU" sz="1800" dirty="0" err="1"/>
              <a:t>глибину</a:t>
            </a:r>
            <a:r>
              <a:rPr lang="ru-RU" sz="1800" dirty="0"/>
              <a:t> 2,5—3 см</a:t>
            </a:r>
          </a:p>
          <a:p>
            <a:endParaRPr lang="en-US" dirty="0"/>
          </a:p>
        </p:txBody>
      </p:sp>
      <p:pic>
        <p:nvPicPr>
          <p:cNvPr id="2050" name="Picture 2" descr="C:\Documents and Settings\vika\Мои документы\Мои рисунки\Изображение\Изображение 0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509" t="19830" r="11574" b="14197"/>
          <a:stretch>
            <a:fillRect/>
          </a:stretch>
        </p:blipFill>
        <p:spPr bwMode="auto">
          <a:xfrm>
            <a:off x="285720" y="214290"/>
            <a:ext cx="3643338" cy="2472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Калібрування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поділі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, </a:t>
            </a:r>
            <a:r>
              <a:rPr lang="ru-RU" dirty="0" err="1" smtClean="0"/>
              <a:t>вирівняні</a:t>
            </a:r>
            <a:r>
              <a:rPr lang="ru-RU" dirty="0" smtClean="0"/>
              <a:t> за величиною </a:t>
            </a:r>
            <a:r>
              <a:rPr lang="ru-RU" dirty="0" err="1" smtClean="0"/>
              <a:t>і</a:t>
            </a:r>
            <a:r>
              <a:rPr lang="ru-RU" dirty="0" smtClean="0"/>
              <a:t> формою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Протруювання</a:t>
            </a:r>
            <a:r>
              <a:rPr lang="ru-RU" dirty="0" smtClean="0"/>
              <a:t> - </a:t>
            </a:r>
            <a:r>
              <a:rPr lang="ru-RU" dirty="0" err="1" smtClean="0"/>
              <a:t>знезараження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збудників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внутрішньої</a:t>
            </a:r>
            <a:r>
              <a:rPr lang="ru-RU" smtClean="0"/>
              <a:t> інфекції</a:t>
            </a:r>
            <a:r>
              <a:rPr lang="ru-RU" dirty="0" smtClean="0"/>
              <a:t>,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проростаючого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та </a:t>
            </a:r>
            <a:r>
              <a:rPr lang="ru-RU" dirty="0" err="1" smtClean="0"/>
              <a:t>проростків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в </a:t>
            </a:r>
            <a:r>
              <a:rPr lang="ru-RU" dirty="0" err="1" smtClean="0"/>
              <a:t>ґрунті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польової</a:t>
            </a:r>
            <a:r>
              <a:rPr lang="ru-RU" dirty="0" smtClean="0"/>
              <a:t> </a:t>
            </a:r>
            <a:r>
              <a:rPr lang="ru-RU" dirty="0" err="1" smtClean="0"/>
              <a:t>схожості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LENA\Мои документы\butterfly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8070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LENA\Мои документы\acf9e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10263"/>
          <a:stretch>
            <a:fillRect/>
          </a:stretch>
        </p:blipFill>
        <p:spPr bwMode="auto">
          <a:xfrm>
            <a:off x="285720" y="285728"/>
            <a:ext cx="3357586" cy="3207151"/>
          </a:xfrm>
          <a:prstGeom prst="rect">
            <a:avLst/>
          </a:prstGeom>
          <a:noFill/>
        </p:spPr>
      </p:pic>
      <p:pic>
        <p:nvPicPr>
          <p:cNvPr id="1027" name="Picture 3" descr="C:\Documents and Settings\LENA\Мои документы\morkov-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000504"/>
            <a:ext cx="4038600" cy="2507549"/>
          </a:xfrm>
          <a:prstGeom prst="rect">
            <a:avLst/>
          </a:prstGeom>
          <a:noFill/>
        </p:spPr>
      </p:pic>
      <p:pic>
        <p:nvPicPr>
          <p:cNvPr id="1028" name="Picture 4" descr="C:\Documents and Settings\LENA\Мои документы\om1oJOUmIB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290"/>
            <a:ext cx="485144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LENA\Мои документы\1365666097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Documents and Settings\LENA\Мои документы\88cc21b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5308" y="214290"/>
            <a:ext cx="4490599" cy="3357586"/>
          </a:xfrm>
          <a:prstGeom prst="rect">
            <a:avLst/>
          </a:prstGeom>
          <a:noFill/>
        </p:spPr>
      </p:pic>
      <p:pic>
        <p:nvPicPr>
          <p:cNvPr id="3076" name="Picture 4" descr="C:\Documents and Settings\LENA\Мои документы\giant-carrot-DoNotLic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643314"/>
            <a:ext cx="2286016" cy="304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LENA\Мои документы\depositphotos_5879260-Young-beet-with-leav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79" t="2299" r="5947" b="3448"/>
          <a:stretch>
            <a:fillRect/>
          </a:stretch>
        </p:blipFill>
        <p:spPr bwMode="auto">
          <a:xfrm>
            <a:off x="857224" y="454322"/>
            <a:ext cx="7286676" cy="597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Documents and Settings\LENA\Мои документы\vkusnye-salaty-so-svekloj-recepty-s-f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71810"/>
            <a:ext cx="4371577" cy="2928957"/>
          </a:xfrm>
          <a:prstGeom prst="rect">
            <a:avLst/>
          </a:prstGeom>
          <a:noFill/>
        </p:spPr>
      </p:pic>
      <p:pic>
        <p:nvPicPr>
          <p:cNvPr id="1026" name="Picture 2" descr="C:\Documents and Settings\LENA\Мои документы\112921204_Kopiya_IMG_5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LENA\Мои документы\0ed63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357298"/>
            <a:ext cx="4341495" cy="3071834"/>
          </a:xfrm>
          <a:prstGeom prst="rect">
            <a:avLst/>
          </a:prstGeom>
          <a:noFill/>
        </p:spPr>
      </p:pic>
      <p:pic>
        <p:nvPicPr>
          <p:cNvPr id="6147" name="Picture 3" descr="C:\Documents and Settings\LENA\Мои документы\92026968_4265673_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8136"/>
          <a:stretch>
            <a:fillRect/>
          </a:stretch>
        </p:blipFill>
        <p:spPr bwMode="auto">
          <a:xfrm>
            <a:off x="4786314" y="2571744"/>
            <a:ext cx="4147519" cy="3386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LENA\Мои документы\102744042_60795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607599" cy="3467104"/>
          </a:xfrm>
          <a:prstGeom prst="rect">
            <a:avLst/>
          </a:prstGeom>
          <a:noFill/>
        </p:spPr>
      </p:pic>
      <p:pic>
        <p:nvPicPr>
          <p:cNvPr id="3075" name="Picture 3" descr="C:\Documents and Settings\LENA\Мои документы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4038600" cy="3106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4300" dirty="0" smtClean="0"/>
              <a:t>Борщ </a:t>
            </a:r>
            <a:r>
              <a:rPr lang="ru-RU" sz="4300" dirty="0" err="1" smtClean="0"/>
              <a:t>із</a:t>
            </a:r>
            <a:r>
              <a:rPr lang="ru-RU" sz="4300" dirty="0" smtClean="0"/>
              <a:t> </a:t>
            </a:r>
            <a:r>
              <a:rPr lang="ru-RU" sz="4300" dirty="0" err="1" smtClean="0"/>
              <a:t>нього</a:t>
            </a:r>
            <a:r>
              <a:rPr lang="ru-RU" sz="4300" dirty="0" smtClean="0"/>
              <a:t> варить </a:t>
            </a:r>
            <a:r>
              <a:rPr lang="ru-RU" sz="4300" dirty="0" err="1" smtClean="0"/>
              <a:t>ненька</a:t>
            </a:r>
            <a:r>
              <a:rPr lang="ru-RU" sz="4300" dirty="0" smtClean="0"/>
              <a:t>, </a:t>
            </a:r>
            <a:br>
              <a:rPr lang="ru-RU" sz="4300" dirty="0" smtClean="0"/>
            </a:br>
            <a:r>
              <a:rPr lang="ru-RU" sz="4300" dirty="0" smtClean="0"/>
              <a:t>В </a:t>
            </a:r>
            <a:r>
              <a:rPr lang="ru-RU" sz="4300" dirty="0" err="1" smtClean="0"/>
              <a:t>нього</a:t>
            </a:r>
            <a:r>
              <a:rPr lang="ru-RU" sz="4300" dirty="0" smtClean="0"/>
              <a:t> </a:t>
            </a:r>
            <a:r>
              <a:rPr lang="ru-RU" sz="4300" dirty="0" err="1" smtClean="0"/>
              <a:t>шкірочка</a:t>
            </a:r>
            <a:r>
              <a:rPr lang="ru-RU" sz="4300" dirty="0" smtClean="0"/>
              <a:t> </a:t>
            </a:r>
            <a:r>
              <a:rPr lang="ru-RU" sz="4300" dirty="0" smtClean="0"/>
              <a:t>тоненька, </a:t>
            </a:r>
            <a:br>
              <a:rPr lang="ru-RU" sz="4300" dirty="0" smtClean="0"/>
            </a:br>
            <a:r>
              <a:rPr lang="ru-RU" sz="4300" dirty="0" err="1" smtClean="0"/>
              <a:t>Солодкуватий</a:t>
            </a:r>
            <a:r>
              <a:rPr lang="ru-RU" sz="4300" dirty="0" smtClean="0"/>
              <a:t> </a:t>
            </a:r>
            <a:r>
              <a:rPr lang="ru-RU" sz="4300" dirty="0" err="1" smtClean="0"/>
              <a:t>він</a:t>
            </a:r>
            <a:r>
              <a:rPr lang="ru-RU" sz="4300" dirty="0" smtClean="0"/>
              <a:t> на смак, </a:t>
            </a:r>
            <a:br>
              <a:rPr lang="ru-RU" sz="4300" dirty="0" smtClean="0"/>
            </a:br>
            <a:r>
              <a:rPr lang="ru-RU" sz="4300" dirty="0" err="1" smtClean="0"/>
              <a:t>Фіолетовий</a:t>
            </a:r>
            <a:r>
              <a:rPr lang="ru-RU" sz="4300" dirty="0" smtClean="0"/>
              <a:t> </a:t>
            </a:r>
            <a:r>
              <a:rPr lang="ru-RU" sz="4300" dirty="0" smtClean="0"/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LENA\Мои документы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Ознайомлення з біологічними особливостями і основами агротехніки вирощування моркви, столового буряка</a:t>
            </a:r>
          </a:p>
          <a:p>
            <a:r>
              <a:rPr lang="uk-UA" dirty="0" smtClean="0"/>
              <a:t>Навчитися розпізнавати різні сорти коренеплодів, порівнювати біологічні властивості коренеплодів.</a:t>
            </a:r>
            <a:endParaRPr lang="ru-RU" dirty="0"/>
          </a:p>
        </p:txBody>
      </p:sp>
      <p:pic>
        <p:nvPicPr>
          <p:cNvPr id="2050" name="Picture 2" descr="C:\Documents and Settings\LENA\Мои документы\t1@965dd9fd-d48a-4384-ab1e-3fa12a26b9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357694"/>
            <a:ext cx="3357562" cy="2238375"/>
          </a:xfrm>
          <a:prstGeom prst="rect">
            <a:avLst/>
          </a:prstGeom>
          <a:noFill/>
        </p:spPr>
      </p:pic>
      <p:pic>
        <p:nvPicPr>
          <p:cNvPr id="2051" name="Picture 3" descr="C:\Documents and Settings\LENA\Мои документы\beetroot-cylindra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429132"/>
            <a:ext cx="2581506" cy="2136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57364"/>
            <a:ext cx="5500694" cy="4268799"/>
          </a:xfrm>
        </p:spPr>
        <p:txBody>
          <a:bodyPr>
            <a:normAutofit fontScale="70000" lnSpcReduction="20000"/>
          </a:bodyPr>
          <a:lstStyle/>
          <a:p>
            <a:r>
              <a:rPr lang="ru-RU" sz="5200" dirty="0" err="1" smtClean="0"/>
              <a:t>Помаранчева</a:t>
            </a:r>
            <a:r>
              <a:rPr lang="ru-RU" sz="5200" dirty="0" smtClean="0"/>
              <a:t> </a:t>
            </a:r>
            <a:r>
              <a:rPr lang="ru-RU" sz="5200" dirty="0" err="1" smtClean="0"/>
              <a:t>і</a:t>
            </a:r>
            <a:r>
              <a:rPr lang="ru-RU" sz="5200" dirty="0" smtClean="0"/>
              <a:t> </a:t>
            </a:r>
            <a:r>
              <a:rPr lang="ru-RU" sz="5200" dirty="0" err="1" smtClean="0"/>
              <a:t>гарна</a:t>
            </a:r>
            <a:r>
              <a:rPr lang="ru-RU" sz="5200" dirty="0" smtClean="0"/>
              <a:t>, </a:t>
            </a:r>
            <a:br>
              <a:rPr lang="ru-RU" sz="5200" dirty="0" smtClean="0"/>
            </a:br>
            <a:r>
              <a:rPr lang="ru-RU" sz="5200" dirty="0" smtClean="0"/>
              <a:t>У </a:t>
            </a:r>
            <a:r>
              <a:rPr lang="ru-RU" sz="5200" dirty="0" err="1" smtClean="0"/>
              <a:t>землі</a:t>
            </a:r>
            <a:r>
              <a:rPr lang="ru-RU" sz="5200" dirty="0" smtClean="0"/>
              <a:t> </a:t>
            </a:r>
            <a:r>
              <a:rPr lang="ru-RU" sz="5200" dirty="0" err="1" smtClean="0"/>
              <a:t>сиджу</a:t>
            </a:r>
            <a:r>
              <a:rPr lang="ru-RU" sz="5200" dirty="0" smtClean="0"/>
              <a:t> не </a:t>
            </a:r>
            <a:r>
              <a:rPr lang="ru-RU" sz="5200" dirty="0" err="1" smtClean="0"/>
              <a:t>марно</a:t>
            </a:r>
            <a:r>
              <a:rPr lang="ru-RU" sz="5200" dirty="0" smtClean="0"/>
              <a:t>: </a:t>
            </a:r>
            <a:br>
              <a:rPr lang="ru-RU" sz="5200" dirty="0" smtClean="0"/>
            </a:br>
            <a:r>
              <a:rPr lang="ru-RU" sz="5200" dirty="0" err="1" smtClean="0"/>
              <a:t>Соковита</a:t>
            </a:r>
            <a:r>
              <a:rPr lang="ru-RU" sz="5200" dirty="0" smtClean="0"/>
              <a:t>, </a:t>
            </a:r>
            <a:r>
              <a:rPr lang="ru-RU" sz="5200" dirty="0" err="1" smtClean="0"/>
              <a:t>солоденька</a:t>
            </a:r>
            <a:r>
              <a:rPr lang="ru-RU" sz="5200" dirty="0" smtClean="0"/>
              <a:t>, </a:t>
            </a:r>
            <a:br>
              <a:rPr lang="ru-RU" sz="5200" dirty="0" smtClean="0"/>
            </a:br>
            <a:r>
              <a:rPr lang="ru-RU" sz="5200" dirty="0" err="1" smtClean="0"/>
              <a:t>Вже</a:t>
            </a:r>
            <a:r>
              <a:rPr lang="ru-RU" sz="5200" dirty="0" smtClean="0"/>
              <a:t> я стала </a:t>
            </a:r>
            <a:r>
              <a:rPr lang="ru-RU" sz="5200" dirty="0" err="1" smtClean="0"/>
              <a:t>чималенька</a:t>
            </a:r>
            <a:r>
              <a:rPr lang="ru-RU" sz="5200" dirty="0" smtClean="0"/>
              <a:t>. </a:t>
            </a:r>
            <a:br>
              <a:rPr lang="ru-RU" sz="5200" dirty="0" smtClean="0"/>
            </a:br>
            <a:r>
              <a:rPr lang="ru-RU" sz="5200" dirty="0" smtClean="0"/>
              <a:t>Собою </a:t>
            </a:r>
            <a:r>
              <a:rPr lang="ru-RU" sz="5200" dirty="0" err="1" smtClean="0"/>
              <a:t>пригощу</a:t>
            </a:r>
            <a:r>
              <a:rPr lang="ru-RU" sz="5200" dirty="0" smtClean="0"/>
              <a:t> </a:t>
            </a:r>
            <a:r>
              <a:rPr lang="ru-RU" sz="5200" dirty="0" err="1" smtClean="0"/>
              <a:t>дитину</a:t>
            </a:r>
            <a:r>
              <a:rPr lang="ru-RU" sz="5200" dirty="0" smtClean="0"/>
              <a:t>. </a:t>
            </a:r>
            <a:br>
              <a:rPr lang="ru-RU" sz="5200" dirty="0" smtClean="0"/>
            </a:br>
            <a:r>
              <a:rPr lang="ru-RU" sz="5200" dirty="0" smtClean="0"/>
              <a:t>Хай </a:t>
            </a:r>
            <a:r>
              <a:rPr lang="ru-RU" sz="5200" dirty="0" err="1" smtClean="0"/>
              <a:t>корисну</a:t>
            </a:r>
            <a:r>
              <a:rPr lang="ru-RU" sz="5200" dirty="0" smtClean="0"/>
              <a:t> </a:t>
            </a:r>
            <a:r>
              <a:rPr lang="ru-RU" sz="5200" dirty="0" err="1" smtClean="0"/>
              <a:t>з’їсть</a:t>
            </a:r>
            <a:r>
              <a:rPr lang="ru-RU" sz="5200" dirty="0" smtClean="0"/>
              <a:t> </a:t>
            </a:r>
            <a:r>
              <a:rPr lang="ru-RU" sz="5200" dirty="0" smtClean="0"/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Documents and Settings\LENA\Мои документы\морковь шантане роял_en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3209548" cy="3971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/>
              <a:t>Я кругленький хлопчик,</a:t>
            </a:r>
          </a:p>
          <a:p>
            <a:pPr>
              <a:buNone/>
            </a:pPr>
            <a:r>
              <a:rPr lang="uk-UA" sz="3600" dirty="0" smtClean="0"/>
              <a:t>Як у мишки - хвостик.</a:t>
            </a:r>
          </a:p>
          <a:p>
            <a:pPr>
              <a:buNone/>
            </a:pPr>
            <a:r>
              <a:rPr lang="uk-UA" sz="3600" dirty="0" smtClean="0"/>
              <a:t>Червоненький я на вроду,</a:t>
            </a:r>
          </a:p>
          <a:p>
            <a:pPr>
              <a:buNone/>
            </a:pPr>
            <a:r>
              <a:rPr lang="uk-UA" sz="3600" dirty="0" smtClean="0"/>
              <a:t>Хоч у борщик із городу.</a:t>
            </a:r>
            <a:endParaRPr lang="ru-RU" sz="3600" dirty="0"/>
          </a:p>
        </p:txBody>
      </p:sp>
      <p:pic>
        <p:nvPicPr>
          <p:cNvPr id="6146" name="Picture 2" descr="C:\Documents and Settings\LENA\Мои документы\svekla_nosovska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401712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57364"/>
            <a:ext cx="4714876" cy="4268799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Червона дівчина сидить на порозі,</a:t>
            </a:r>
          </a:p>
          <a:p>
            <a:pPr>
              <a:buNone/>
            </a:pPr>
            <a:r>
              <a:rPr lang="uk-UA" sz="4000" dirty="0" smtClean="0"/>
              <a:t>    А коса зелена лежить на дорозі.</a:t>
            </a:r>
            <a:endParaRPr lang="ru-RU" sz="4000" dirty="0"/>
          </a:p>
        </p:txBody>
      </p:sp>
      <p:pic>
        <p:nvPicPr>
          <p:cNvPr id="7170" name="Picture 2" descr="C:\Documents and Settings\LENA\Мои документы\shantane-carro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189" r="9905"/>
          <a:stretch>
            <a:fillRect/>
          </a:stretch>
        </p:blipFill>
        <p:spPr bwMode="auto">
          <a:xfrm>
            <a:off x="4857752" y="2000240"/>
            <a:ext cx="4124386" cy="3188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000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uk-UA" sz="9600" b="1" dirty="0" smtClean="0"/>
              <a:t>І. Розминка </a:t>
            </a:r>
            <a:br>
              <a:rPr lang="uk-UA" sz="9600" b="1" dirty="0" smtClean="0"/>
            </a:br>
            <a:r>
              <a:rPr lang="uk-UA" sz="9600" b="1" dirty="0" smtClean="0"/>
              <a:t>(загадки)</a:t>
            </a:r>
            <a:endParaRPr lang="ru-RU" sz="9600" b="1" dirty="0"/>
          </a:p>
        </p:txBody>
      </p:sp>
      <p:pic>
        <p:nvPicPr>
          <p:cNvPr id="3074" name="Picture 2" descr="C:\Documents and Settings\LENA\Мои документы\de5f3fe9c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414712"/>
            <a:ext cx="2714644" cy="325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B70909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Вдень по небі гуляє, а ввечері на землю сідає.</a:t>
            </a:r>
          </a:p>
          <a:p>
            <a:endParaRPr lang="ru-RU" dirty="0"/>
          </a:p>
        </p:txBody>
      </p:sp>
      <p:pic>
        <p:nvPicPr>
          <p:cNvPr id="4101" name="Picture 5" descr="C:\Documents and Settings\LENA\Мои документы\0d1f8cb2b1c7f9a4019b5e8b5ba21a8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4062" r="12679"/>
          <a:stretch>
            <a:fillRect/>
          </a:stretch>
        </p:blipFill>
        <p:spPr bwMode="auto">
          <a:xfrm>
            <a:off x="4357686" y="1357298"/>
            <a:ext cx="460799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B70909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Один ллє, другий п'є, третій росте.</a:t>
            </a:r>
          </a:p>
          <a:p>
            <a:endParaRPr lang="ru-RU" dirty="0"/>
          </a:p>
        </p:txBody>
      </p:sp>
      <p:pic>
        <p:nvPicPr>
          <p:cNvPr id="5122" name="Picture 2" descr="C:\Documents and Settings\LENA\Мои документы\4532-(article-picture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45283"/>
          <a:stretch>
            <a:fillRect/>
          </a:stretch>
        </p:blipFill>
        <p:spPr bwMode="auto">
          <a:xfrm>
            <a:off x="4929190" y="1110170"/>
            <a:ext cx="3924328" cy="513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B70909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571900" cy="4525963"/>
          </a:xfrm>
        </p:spPr>
        <p:txBody>
          <a:bodyPr/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Тане сніжок, ожив лужок, день прибуває, коли це буває?</a:t>
            </a:r>
          </a:p>
          <a:p>
            <a:endParaRPr lang="ru-RU" dirty="0"/>
          </a:p>
        </p:txBody>
      </p:sp>
      <p:pic>
        <p:nvPicPr>
          <p:cNvPr id="6146" name="Picture 2" descr="C:\Documents and Settings\LENA\Мои документы\ec5dd889b773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000240"/>
            <a:ext cx="5106516" cy="3435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F155F1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Гра </a:t>
            </a:r>
            <a:r>
              <a:rPr lang="uk-UA" sz="5400" b="1" dirty="0" err="1" smtClean="0"/>
              <a:t>“Вилучи</a:t>
            </a:r>
            <a:r>
              <a:rPr lang="uk-UA" sz="5400" b="1" dirty="0" smtClean="0"/>
              <a:t> </a:t>
            </a:r>
            <a:r>
              <a:rPr lang="uk-UA" sz="5400" b="1" dirty="0" err="1" smtClean="0"/>
              <a:t>зайве”</a:t>
            </a:r>
            <a:endParaRPr lang="ru-RU" sz="5400" b="1" dirty="0"/>
          </a:p>
        </p:txBody>
      </p:sp>
      <p:pic>
        <p:nvPicPr>
          <p:cNvPr id="7170" name="Picture 2" descr="C:\Documents and Settings\LENA\Мои документы\sHTfS9GAk.jpg"/>
          <p:cNvPicPr>
            <a:picLocks noChangeAspect="1" noChangeArrowheads="1"/>
          </p:cNvPicPr>
          <p:nvPr/>
        </p:nvPicPr>
        <p:blipFill>
          <a:blip r:embed="rId2"/>
          <a:srcRect l="8824" r="7352"/>
          <a:stretch>
            <a:fillRect/>
          </a:stretch>
        </p:blipFill>
        <p:spPr bwMode="auto">
          <a:xfrm>
            <a:off x="214282" y="1285860"/>
            <a:ext cx="2714644" cy="2381250"/>
          </a:xfrm>
          <a:prstGeom prst="rect">
            <a:avLst/>
          </a:prstGeom>
          <a:noFill/>
        </p:spPr>
      </p:pic>
      <p:pic>
        <p:nvPicPr>
          <p:cNvPr id="7171" name="Picture 3" descr="C:\Documents and Settings\LENA\Мои документы\96939330_carrotde.jpg"/>
          <p:cNvPicPr>
            <a:picLocks noChangeAspect="1" noChangeArrowheads="1"/>
          </p:cNvPicPr>
          <p:nvPr/>
        </p:nvPicPr>
        <p:blipFill>
          <a:blip r:embed="rId3"/>
          <a:srcRect l="3571" r="2143"/>
          <a:stretch>
            <a:fillRect/>
          </a:stretch>
        </p:blipFill>
        <p:spPr bwMode="auto">
          <a:xfrm>
            <a:off x="1285852" y="3929066"/>
            <a:ext cx="2857520" cy="2500320"/>
          </a:xfrm>
          <a:prstGeom prst="rect">
            <a:avLst/>
          </a:prstGeom>
          <a:noFill/>
        </p:spPr>
      </p:pic>
      <p:pic>
        <p:nvPicPr>
          <p:cNvPr id="7172" name="Picture 4" descr="C:\Documents and Settings\LENA\Мои документы\depositphotos_5879260-Young-beet-with-leaves.jpg"/>
          <p:cNvPicPr>
            <a:picLocks noChangeAspect="1" noChangeArrowheads="1"/>
          </p:cNvPicPr>
          <p:nvPr/>
        </p:nvPicPr>
        <p:blipFill>
          <a:blip r:embed="rId4" cstate="print"/>
          <a:srcRect l="4623" r="9860"/>
          <a:stretch>
            <a:fillRect/>
          </a:stretch>
        </p:blipFill>
        <p:spPr bwMode="auto">
          <a:xfrm>
            <a:off x="3214678" y="1285860"/>
            <a:ext cx="2643206" cy="2408690"/>
          </a:xfrm>
          <a:prstGeom prst="rect">
            <a:avLst/>
          </a:prstGeom>
          <a:noFill/>
        </p:spPr>
      </p:pic>
      <p:pic>
        <p:nvPicPr>
          <p:cNvPr id="7173" name="Picture 5" descr="C:\Documents and Settings\LENA\Мои документы\rediska1.jpg"/>
          <p:cNvPicPr>
            <a:picLocks noChangeAspect="1" noChangeArrowheads="1"/>
          </p:cNvPicPr>
          <p:nvPr/>
        </p:nvPicPr>
        <p:blipFill>
          <a:blip r:embed="rId5"/>
          <a:srcRect l="2154" t="11077" r="7384" b="11384"/>
          <a:stretch>
            <a:fillRect/>
          </a:stretch>
        </p:blipFill>
        <p:spPr bwMode="auto">
          <a:xfrm>
            <a:off x="5000628" y="3929066"/>
            <a:ext cx="3000396" cy="2500330"/>
          </a:xfrm>
          <a:prstGeom prst="rect">
            <a:avLst/>
          </a:prstGeom>
          <a:noFill/>
        </p:spPr>
      </p:pic>
      <p:pic>
        <p:nvPicPr>
          <p:cNvPr id="7174" name="Picture 6" descr="C:\Documents and Settings\LENA\Мои документы\framar_riap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285860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214422"/>
            <a:ext cx="428628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Буряк </a:t>
            </a:r>
            <a:r>
              <a:rPr lang="ru-RU" dirty="0" err="1" smtClean="0"/>
              <a:t>столовий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 </a:t>
            </a:r>
            <a:r>
              <a:rPr lang="ru-RU" dirty="0" err="1" smtClean="0"/>
              <a:t>Носівський</a:t>
            </a:r>
            <a:r>
              <a:rPr lang="ru-RU" dirty="0" smtClean="0"/>
              <a:t> плоский      б) Бордо</a:t>
            </a:r>
            <a:br>
              <a:rPr lang="ru-RU" dirty="0" smtClean="0"/>
            </a:br>
            <a:r>
              <a:rPr lang="ru-RU" dirty="0" err="1"/>
              <a:t>М</a:t>
            </a:r>
            <a:r>
              <a:rPr lang="ru-RU" dirty="0" err="1" smtClean="0"/>
              <a:t>істить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вуглеводи</a:t>
            </a:r>
            <a:r>
              <a:rPr lang="ru-RU" dirty="0" smtClean="0"/>
              <a:t>, </a:t>
            </a:r>
            <a:r>
              <a:rPr lang="ru-RU" dirty="0" err="1" smtClean="0"/>
              <a:t>вітаміни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857496"/>
            <a:ext cx="9144000" cy="4000504"/>
          </a:xfrm>
        </p:spPr>
        <p:txBody>
          <a:bodyPr>
            <a:noAutofit/>
          </a:bodyPr>
          <a:lstStyle/>
          <a:p>
            <a:r>
              <a:rPr lang="ru-RU" sz="1800" i="1" dirty="0"/>
              <a:t>Буряк </a:t>
            </a:r>
            <a:r>
              <a:rPr lang="ru-RU" sz="1800" i="1" dirty="0" err="1"/>
              <a:t>столовий</a:t>
            </a:r>
            <a:r>
              <a:rPr lang="ru-RU" sz="1800" i="1" dirty="0"/>
              <a:t> — </a:t>
            </a:r>
            <a:r>
              <a:rPr lang="ru-RU" sz="1800" i="1" dirty="0" err="1"/>
              <a:t>дворічна</a:t>
            </a:r>
            <a:r>
              <a:rPr lang="ru-RU" sz="1800" i="1" dirty="0"/>
              <a:t> </a:t>
            </a:r>
            <a:r>
              <a:rPr lang="ru-RU" sz="1800" i="1" dirty="0" err="1"/>
              <a:t>овочева</a:t>
            </a:r>
            <a:r>
              <a:rPr lang="ru-RU" sz="1800" i="1" dirty="0"/>
              <a:t> </a:t>
            </a:r>
            <a:r>
              <a:rPr lang="ru-RU" sz="1800" i="1" dirty="0" err="1"/>
              <a:t>рослина</a:t>
            </a:r>
            <a:r>
              <a:rPr lang="ru-RU" sz="1800" i="1" dirty="0"/>
              <a:t>. На </a:t>
            </a:r>
            <a:r>
              <a:rPr lang="ru-RU" sz="1800" i="1" dirty="0" err="1"/>
              <a:t>першому</a:t>
            </a:r>
            <a:r>
              <a:rPr lang="ru-RU" sz="1800" i="1" dirty="0"/>
              <a:t> </a:t>
            </a:r>
            <a:r>
              <a:rPr lang="ru-RU" sz="1800" i="1" dirty="0" err="1"/>
              <a:t>році</a:t>
            </a:r>
            <a:r>
              <a:rPr lang="ru-RU" sz="1800" i="1" dirty="0"/>
              <a:t> вона </a:t>
            </a:r>
            <a:r>
              <a:rPr lang="ru-RU" sz="1800" i="1" dirty="0" err="1"/>
              <a:t>утворює</a:t>
            </a:r>
            <a:r>
              <a:rPr lang="ru-RU" sz="1800" i="1" dirty="0"/>
              <a:t> великий </a:t>
            </a:r>
            <a:r>
              <a:rPr lang="ru-RU" sz="1800" i="1" dirty="0" err="1"/>
              <a:t>коренеплід</a:t>
            </a:r>
            <a:r>
              <a:rPr lang="ru-RU" sz="1800" i="1" dirty="0"/>
              <a:t>, а на другому — </a:t>
            </a:r>
            <a:r>
              <a:rPr lang="ru-RU" sz="1800" i="1" dirty="0" err="1"/>
              <a:t>із</a:t>
            </a:r>
            <a:r>
              <a:rPr lang="ru-RU" sz="1800" i="1" dirty="0"/>
              <a:t> </a:t>
            </a:r>
            <a:r>
              <a:rPr lang="ru-RU" sz="1800" i="1" dirty="0" err="1"/>
              <a:t>нього</a:t>
            </a:r>
            <a:r>
              <a:rPr lang="ru-RU" sz="1800" i="1" dirty="0"/>
              <a:t> </a:t>
            </a:r>
            <a:r>
              <a:rPr lang="ru-RU" sz="1800" i="1" dirty="0" err="1"/>
              <a:t>розвиваються</a:t>
            </a:r>
            <a:r>
              <a:rPr lang="ru-RU" sz="1800" i="1" dirty="0"/>
              <a:t> </a:t>
            </a:r>
            <a:r>
              <a:rPr lang="ru-RU" sz="1800" i="1" dirty="0" err="1"/>
              <a:t>високі</a:t>
            </a:r>
            <a:r>
              <a:rPr lang="ru-RU" sz="1800" i="1" dirty="0"/>
              <a:t> </a:t>
            </a:r>
            <a:r>
              <a:rPr lang="ru-RU" sz="1800" i="1" dirty="0" err="1"/>
              <a:t>гіллясті</a:t>
            </a:r>
            <a:r>
              <a:rPr lang="ru-RU" sz="1800" i="1" dirty="0"/>
              <a:t> стебла, на </a:t>
            </a:r>
            <a:r>
              <a:rPr lang="ru-RU" sz="1800" i="1" dirty="0" err="1"/>
              <a:t>яких</a:t>
            </a:r>
            <a:r>
              <a:rPr lang="ru-RU" sz="1800" i="1" dirty="0"/>
              <a:t> </a:t>
            </a:r>
            <a:r>
              <a:rPr lang="ru-RU" sz="1800" i="1" dirty="0" err="1"/>
              <a:t>утворюються</a:t>
            </a:r>
            <a:r>
              <a:rPr lang="ru-RU" sz="1800" i="1" dirty="0"/>
              <a:t> </a:t>
            </a:r>
            <a:r>
              <a:rPr lang="ru-RU" sz="1800" i="1" dirty="0" err="1" smtClean="0"/>
              <a:t>квітки</a:t>
            </a:r>
            <a:r>
              <a:rPr lang="ru-RU" sz="1800" i="1" dirty="0" smtClean="0"/>
              <a:t>.</a:t>
            </a:r>
            <a:endParaRPr lang="ru-RU" sz="1800" i="1" dirty="0"/>
          </a:p>
          <a:p>
            <a:pPr lvl="1"/>
            <a:r>
              <a:rPr lang="uk-UA" sz="1800" i="1" u="sng" dirty="0"/>
              <a:t>Столові </a:t>
            </a:r>
            <a:r>
              <a:rPr lang="uk-UA" sz="1800" i="1" u="sng" dirty="0" smtClean="0"/>
              <a:t>коренеплоди:  </a:t>
            </a:r>
            <a:r>
              <a:rPr lang="uk-UA" sz="1800" i="1" dirty="0" smtClean="0"/>
              <a:t>                                              </a:t>
            </a:r>
            <a:r>
              <a:rPr lang="uk-UA" sz="1800" i="1" u="sng" dirty="0" smtClean="0"/>
              <a:t>Підготовка ґрунту перед висіванням:</a:t>
            </a:r>
            <a:endParaRPr lang="uk-UA" sz="1800" i="1" u="sng" dirty="0"/>
          </a:p>
          <a:p>
            <a:r>
              <a:rPr lang="uk-UA" sz="1800" dirty="0" smtClean="0"/>
              <a:t>- належать </a:t>
            </a:r>
            <a:r>
              <a:rPr lang="uk-UA" sz="1800" dirty="0"/>
              <a:t>до холодостійких культур</a:t>
            </a:r>
            <a:r>
              <a:rPr lang="uk-UA" sz="1800" dirty="0" smtClean="0"/>
              <a:t>;                                    -  боронування зябу;</a:t>
            </a:r>
            <a:endParaRPr lang="uk-UA" sz="1800" dirty="0"/>
          </a:p>
          <a:p>
            <a:r>
              <a:rPr lang="uk-UA" sz="1800" dirty="0" smtClean="0"/>
              <a:t>- насіння </a:t>
            </a:r>
            <a:r>
              <a:rPr lang="uk-UA" sz="1800" dirty="0"/>
              <a:t>проростає </a:t>
            </a:r>
            <a:r>
              <a:rPr lang="uk-UA" sz="1800" dirty="0" smtClean="0"/>
              <a:t>за</a:t>
            </a:r>
            <a:r>
              <a:rPr lang="uk-UA" sz="1800" dirty="0"/>
              <a:t> </a:t>
            </a:r>
            <a:r>
              <a:rPr lang="uk-UA" sz="1800" dirty="0" smtClean="0"/>
              <a:t>температури 6—7 °С;                       - культивація;</a:t>
            </a:r>
            <a:r>
              <a:rPr lang="uk-UA" sz="1800" dirty="0"/>
              <a:t> </a:t>
            </a:r>
            <a:endParaRPr lang="uk-UA" sz="1800" dirty="0" smtClean="0"/>
          </a:p>
          <a:p>
            <a:pPr marL="0" lvl="1"/>
            <a:r>
              <a:rPr lang="uk-UA" sz="1800" dirty="0" smtClean="0"/>
              <a:t>- сходи витримують короткочасні заморозки  1-2 °            - коткування.                                                                                                                      </a:t>
            </a:r>
          </a:p>
          <a:p>
            <a:r>
              <a:rPr lang="ru-RU" sz="1800" i="1" dirty="0" smtClean="0"/>
              <a:t>    </a:t>
            </a:r>
            <a:r>
              <a:rPr lang="ru-RU" sz="1800" i="1" u="sng" dirty="0" err="1" smtClean="0"/>
              <a:t>Обробка</a:t>
            </a:r>
            <a:r>
              <a:rPr lang="ru-RU" sz="1800" i="1" u="sng" dirty="0" smtClean="0"/>
              <a:t> </a:t>
            </a:r>
            <a:r>
              <a:rPr lang="ru-RU" sz="1800" i="1" u="sng" dirty="0" err="1" smtClean="0"/>
              <a:t>ґрунту</a:t>
            </a:r>
            <a:r>
              <a:rPr lang="ru-RU" sz="1800" i="1" u="sng" dirty="0" smtClean="0"/>
              <a:t> </a:t>
            </a:r>
            <a:r>
              <a:rPr lang="ru-RU" sz="1800" i="1" u="sng" dirty="0" err="1" smtClean="0"/>
              <a:t>після</a:t>
            </a:r>
            <a:r>
              <a:rPr lang="ru-RU" sz="1800" i="1" u="sng" dirty="0" smtClean="0"/>
              <a:t> </a:t>
            </a:r>
            <a:r>
              <a:rPr lang="ru-RU" sz="1800" i="1" u="sng" dirty="0" err="1" smtClean="0"/>
              <a:t>висівання</a:t>
            </a:r>
            <a:r>
              <a:rPr lang="ru-RU" sz="1800" i="1" u="sng" dirty="0" smtClean="0"/>
              <a:t> </a:t>
            </a:r>
            <a:r>
              <a:rPr lang="ru-RU" sz="1800" i="1" dirty="0" smtClean="0"/>
              <a:t>— </a:t>
            </a:r>
            <a:r>
              <a:rPr lang="ru-RU" sz="1800" dirty="0" err="1" smtClean="0"/>
              <a:t>коткування</a:t>
            </a:r>
            <a:r>
              <a:rPr lang="ru-RU" sz="1800" dirty="0" smtClean="0"/>
              <a:t>.</a:t>
            </a:r>
            <a:endParaRPr lang="uk-UA" sz="1800" dirty="0"/>
          </a:p>
          <a:p>
            <a:r>
              <a:rPr lang="uk-UA" sz="1800" i="1" dirty="0" smtClean="0"/>
              <a:t>    </a:t>
            </a:r>
            <a:r>
              <a:rPr lang="uk-UA" sz="1800" i="1" u="sng" dirty="0" smtClean="0"/>
              <a:t>Підготовка </a:t>
            </a:r>
            <a:r>
              <a:rPr lang="uk-UA" sz="1800" i="1" u="sng" dirty="0"/>
              <a:t>насіння </a:t>
            </a:r>
            <a:r>
              <a:rPr lang="uk-UA" sz="1800" i="1" dirty="0"/>
              <a:t>—</a:t>
            </a:r>
            <a:r>
              <a:rPr lang="uk-UA" sz="1800" dirty="0"/>
              <a:t> яровизація</a:t>
            </a:r>
          </a:p>
          <a:p>
            <a:r>
              <a:rPr lang="ru-RU" sz="1800" dirty="0" err="1"/>
              <a:t>Столові</a:t>
            </a:r>
            <a:r>
              <a:rPr lang="ru-RU" sz="1800" dirty="0"/>
              <a:t> </a:t>
            </a:r>
            <a:r>
              <a:rPr lang="ru-RU" sz="1800" dirty="0" err="1"/>
              <a:t>буряки</a:t>
            </a:r>
            <a:r>
              <a:rPr lang="ru-RU" sz="1800" dirty="0"/>
              <a:t> </a:t>
            </a:r>
            <a:r>
              <a:rPr lang="ru-RU" sz="1800" dirty="0" err="1"/>
              <a:t>висівають</a:t>
            </a:r>
            <a:r>
              <a:rPr lang="ru-RU" sz="1800" dirty="0"/>
              <a:t> через 3—5 </a:t>
            </a:r>
            <a:r>
              <a:rPr lang="ru-RU" sz="1800" dirty="0" err="1"/>
              <a:t>днів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smtClean="0"/>
              <a:t>початку</a:t>
            </a:r>
            <a:r>
              <a:rPr lang="uk-UA" sz="1800" dirty="0"/>
              <a:t> сівби ранніх ярових.</a:t>
            </a:r>
          </a:p>
          <a:p>
            <a:r>
              <a:rPr lang="ru-RU" sz="1800" dirty="0"/>
              <a:t>Норма </a:t>
            </a:r>
            <a:r>
              <a:rPr lang="ru-RU" sz="1800" dirty="0" err="1"/>
              <a:t>висівання</a:t>
            </a:r>
            <a:r>
              <a:rPr lang="ru-RU" sz="1800" dirty="0"/>
              <a:t> </a:t>
            </a:r>
            <a:r>
              <a:rPr lang="ru-RU" sz="1800" dirty="0" err="1"/>
              <a:t>насіння</a:t>
            </a:r>
            <a:r>
              <a:rPr lang="ru-RU" sz="1800" dirty="0"/>
              <a:t> — 18—20 кг на гектар, </a:t>
            </a:r>
            <a:r>
              <a:rPr lang="ru-RU" sz="1800" dirty="0" err="1" smtClean="0"/>
              <a:t>глибина</a:t>
            </a:r>
            <a:r>
              <a:rPr lang="ru-RU" sz="1800" dirty="0" smtClean="0"/>
              <a:t> </a:t>
            </a:r>
            <a:r>
              <a:rPr lang="ru-RU" sz="1800" dirty="0" err="1"/>
              <a:t>загортання</a:t>
            </a:r>
            <a:r>
              <a:rPr lang="ru-RU" sz="1800" dirty="0"/>
              <a:t> на </a:t>
            </a:r>
            <a:r>
              <a:rPr lang="ru-RU" sz="1800" dirty="0" err="1"/>
              <a:t>важких</a:t>
            </a:r>
            <a:r>
              <a:rPr lang="ru-RU" sz="1800" dirty="0"/>
              <a:t> грунтах 3 см, а на легких — 4-5 см</a:t>
            </a:r>
            <a:endParaRPr lang="en-US" sz="1800" dirty="0"/>
          </a:p>
        </p:txBody>
      </p:sp>
      <p:pic>
        <p:nvPicPr>
          <p:cNvPr id="5" name="Picture 2" descr="C:\Documents and Settings\vika\Мои документы\Мои рисунки\Изображение\Изображение 0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10000"/>
          </a:blip>
          <a:srcRect l="12905" t="23302" r="10272" b="14197"/>
          <a:stretch>
            <a:fillRect/>
          </a:stretch>
        </p:blipFill>
        <p:spPr bwMode="auto">
          <a:xfrm>
            <a:off x="214282" y="214290"/>
            <a:ext cx="421484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42852"/>
            <a:ext cx="5143504" cy="6500858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 smtClean="0">
                <a:latin typeface="Arial" pitchFamily="34" charset="0"/>
                <a:cs typeface="Arial" pitchFamily="34" charset="0"/>
              </a:rPr>
              <a:t>Боронува́ння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— один з прийомів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поверхневого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обробітку ґрунту боронами.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Застосовується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збереження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вологи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в ґрунті (закривання вологи), знищення ґрунтової кірки і молодих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сходів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бур'янів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згрібання рослинних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решток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Зяб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сіння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оранка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поля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сіяння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ярих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культур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навесні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Культивація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передбачає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розпушування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ґрунту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загортання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добрив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гербіцидів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знищення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бур'янів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утворення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ложа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насіння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Коткування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обробіток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грунту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котками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ущільнюють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подрібнюють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брили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великі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грудки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вирівнюють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поверхню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LENA\Мои документы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156404" y="500042"/>
            <a:ext cx="3987596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2066" y="3214686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Яровизація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біохімічні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процеси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відбуваються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одно-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багаторічних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озимих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рослинах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впливом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низьких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позитивних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температур;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прискорює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появу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сходів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313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Тема уроку: “Технологія вирощування коренеплодів”</vt:lpstr>
      <vt:lpstr>Мета:</vt:lpstr>
      <vt:lpstr>І. Розминка  (загадки)</vt:lpstr>
      <vt:lpstr>Слайд 4</vt:lpstr>
      <vt:lpstr>Слайд 5</vt:lpstr>
      <vt:lpstr>Слайд 6</vt:lpstr>
      <vt:lpstr>Гра “Вилучи зайве”</vt:lpstr>
      <vt:lpstr>                           Буряк столовий  а) Носівський плоский      б) Бордо Містить білки, вуглеводи, вітаміни</vt:lpstr>
      <vt:lpstr>Слайд 9</vt:lpstr>
      <vt:lpstr>                                   Морква  а) Нантська      б) Геранда     в) Шантане Містить білки, цукор, каротин.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“Технологія вирощування коренеплодів”</dc:title>
  <dc:creator>Admin</dc:creator>
  <cp:lastModifiedBy>Admin</cp:lastModifiedBy>
  <cp:revision>71</cp:revision>
  <dcterms:created xsi:type="dcterms:W3CDTF">2015-04-02T07:47:17Z</dcterms:created>
  <dcterms:modified xsi:type="dcterms:W3CDTF">2015-04-09T13:16:06Z</dcterms:modified>
</cp:coreProperties>
</file>